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13" r:id="rId2"/>
    <p:sldId id="512" r:id="rId3"/>
    <p:sldId id="295" r:id="rId4"/>
    <p:sldId id="478" r:id="rId5"/>
    <p:sldId id="487" r:id="rId6"/>
    <p:sldId id="493" r:id="rId7"/>
    <p:sldId id="491" r:id="rId8"/>
    <p:sldId id="490" r:id="rId9"/>
    <p:sldId id="492" r:id="rId10"/>
    <p:sldId id="494" r:id="rId11"/>
    <p:sldId id="495" r:id="rId12"/>
    <p:sldId id="496" r:id="rId13"/>
    <p:sldId id="497" r:id="rId14"/>
    <p:sldId id="503" r:id="rId15"/>
    <p:sldId id="504" r:id="rId16"/>
    <p:sldId id="505" r:id="rId17"/>
    <p:sldId id="506" r:id="rId18"/>
    <p:sldId id="498" r:id="rId19"/>
    <p:sldId id="499" r:id="rId20"/>
    <p:sldId id="500" r:id="rId21"/>
    <p:sldId id="501" r:id="rId22"/>
    <p:sldId id="502" r:id="rId23"/>
    <p:sldId id="507" r:id="rId24"/>
    <p:sldId id="508" r:id="rId25"/>
    <p:sldId id="509" r:id="rId26"/>
    <p:sldId id="510" r:id="rId27"/>
  </p:sldIdLst>
  <p:sldSz cx="9144000" cy="6858000" type="screen4x3"/>
  <p:notesSz cx="6858000" cy="9144000"/>
  <p:custDataLst>
    <p:tags r:id="rId2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CC"/>
    <a:srgbClr val="FFCCFF"/>
    <a:srgbClr val="CCFF66"/>
    <a:srgbClr val="66FF99"/>
    <a:srgbClr val="FFFF99"/>
    <a:srgbClr val="00FFCC"/>
    <a:srgbClr val="99CCFF"/>
    <a:srgbClr val="0000FF"/>
    <a:srgbClr val="0080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104" autoAdjust="0"/>
    <p:restoredTop sz="94523" autoAdjust="0"/>
  </p:normalViewPr>
  <p:slideViewPr>
    <p:cSldViewPr>
      <p:cViewPr>
        <p:scale>
          <a:sx n="75" d="100"/>
          <a:sy n="75" d="100"/>
        </p:scale>
        <p:origin x="-474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4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4D0E02-0668-44E5-9998-93DF128403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369187-9EF6-47C9-82E7-F04AA709F5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996236-B734-4F6C-8410-08D161DBF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8CBDF6-7289-4BC3-842A-26D83C5AB1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54017-DE7D-4FD0-83AC-E0DFE7FDED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D4E116-5499-4415-9453-782323C66C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6C6B47-43FE-4347-B440-687BA6FEA9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22CC55-F617-437D-801B-75386F2B4C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01647B-2C2F-48C3-99E2-C930267867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153159-287A-4D1F-B616-9E68DF8B92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011770-FFD5-4F5B-9E84-AA6F0A3CDC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E2863-13B2-431C-8124-55F82750CC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8D44E7-4778-4BF9-8BAA-D4902CA813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75014F14-3F69-4003-ABBD-E4A6CB3E68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9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gif"/><Relationship Id="rId5" Type="http://schemas.openxmlformats.org/officeDocument/2006/relationships/image" Target="../media/image7.gif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truo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228600"/>
            <a:ext cx="1330390" cy="13169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1676400" y="381000"/>
            <a:ext cx="7239000" cy="107721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PHÒNG GD&amp;ĐT  QUẬN LONG BIÊN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TRƯỜNG TIỂU HỌC ÁI MỘ 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4800" y="1981200"/>
            <a:ext cx="8534400" cy="304698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TÊN PHÂN MÔN: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Lịch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sử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BÀI, TIẾT, TUẦN: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3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</a:endParaRP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TÊN BÀI: </a:t>
            </a:r>
            <a:r>
              <a:rPr lang="en-US" sz="3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Nước</a:t>
            </a:r>
            <a:r>
              <a:rPr lang="en-US" sz="3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Văn</a:t>
            </a:r>
            <a:r>
              <a:rPr lang="en-US" sz="3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Lang</a:t>
            </a:r>
            <a:endParaRPr lang="en-US" sz="3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</a:endParaRP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GV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Thực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hiện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: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Nguyễn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Thị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Thu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Lan</a:t>
            </a:r>
            <a:endParaRPr lang="en-US" sz="32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8200" y="76200"/>
            <a:ext cx="7772400" cy="533400"/>
          </a:xfrm>
          <a:prstGeom prst="rect">
            <a:avLst/>
          </a:prstGeom>
          <a:solidFill>
            <a:srgbClr val="00FFCC"/>
          </a:solidFill>
          <a:ln>
            <a:noFill/>
          </a:ln>
          <a:scene3d>
            <a:camera prst="perspectiveRelaxedModerately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00FF"/>
                </a:solidFill>
              </a:rPr>
              <a:t>3.Đời </a:t>
            </a:r>
            <a:r>
              <a:rPr lang="en-US" sz="3200" b="1" dirty="0" err="1" smtClean="0">
                <a:solidFill>
                  <a:srgbClr val="0000FF"/>
                </a:solidFill>
              </a:rPr>
              <a:t>sống</a:t>
            </a:r>
            <a:r>
              <a:rPr lang="en-US" sz="3200" b="1" dirty="0" smtClean="0">
                <a:solidFill>
                  <a:srgbClr val="0000FF"/>
                </a:solidFill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</a:rPr>
              <a:t>vật</a:t>
            </a:r>
            <a:r>
              <a:rPr lang="en-US" sz="3200" b="1" dirty="0" smtClean="0">
                <a:solidFill>
                  <a:srgbClr val="0000FF"/>
                </a:solidFill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</a:rPr>
              <a:t>chất</a:t>
            </a:r>
            <a:r>
              <a:rPr lang="en-US" sz="3200" b="1" dirty="0" smtClean="0">
                <a:solidFill>
                  <a:srgbClr val="0000FF"/>
                </a:solidFill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</a:rPr>
              <a:t>và</a:t>
            </a:r>
            <a:r>
              <a:rPr lang="en-US" sz="3200" b="1" dirty="0" smtClean="0">
                <a:solidFill>
                  <a:srgbClr val="0000FF"/>
                </a:solidFill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</a:rPr>
              <a:t>tinh</a:t>
            </a:r>
            <a:r>
              <a:rPr lang="en-US" sz="3200" b="1" dirty="0" smtClean="0">
                <a:solidFill>
                  <a:srgbClr val="0000FF"/>
                </a:solidFill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</a:rPr>
              <a:t>thần</a:t>
            </a:r>
            <a:endParaRPr lang="en-US" sz="3200" b="1" dirty="0" smtClean="0">
              <a:solidFill>
                <a:srgbClr val="0000FF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762000"/>
            <a:ext cx="8763000" cy="2667000"/>
          </a:xfrm>
          <a:prstGeom prst="rect">
            <a:avLst/>
          </a:prstGeom>
          <a:solidFill>
            <a:srgbClr val="FFFF99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err="1" smtClean="0">
                <a:solidFill>
                  <a:schemeClr val="tx1"/>
                </a:solidFill>
              </a:rPr>
              <a:t>Dựa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vào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các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hiện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vật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thời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xưa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để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lại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các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nhà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sử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học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cho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biết</a:t>
            </a:r>
            <a:r>
              <a:rPr lang="en-US" sz="2800" b="1" dirty="0" smtClean="0">
                <a:solidFill>
                  <a:schemeClr val="tx1"/>
                </a:solidFill>
              </a:rPr>
              <a:t>: </a:t>
            </a:r>
            <a:r>
              <a:rPr lang="en-US" sz="2800" b="1" dirty="0" err="1" smtClean="0">
                <a:solidFill>
                  <a:schemeClr val="tx1"/>
                </a:solidFill>
              </a:rPr>
              <a:t>Dưới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thời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các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vua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Hùng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nghề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chính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của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lạc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dân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là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làm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ruộng</a:t>
            </a:r>
            <a:r>
              <a:rPr lang="en-US" sz="2800" b="1" dirty="0" smtClean="0">
                <a:solidFill>
                  <a:schemeClr val="tx1"/>
                </a:solidFill>
              </a:rPr>
              <a:t>. </a:t>
            </a:r>
            <a:r>
              <a:rPr lang="en-US" sz="2800" b="1" dirty="0" err="1" smtClean="0">
                <a:solidFill>
                  <a:schemeClr val="tx1"/>
                </a:solidFill>
              </a:rPr>
              <a:t>Học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trồng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lúa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khoai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đỗ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cây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ăn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quả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rau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và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dưa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hấu</a:t>
            </a:r>
            <a:r>
              <a:rPr lang="en-US" sz="2800" b="1" dirty="0" smtClean="0">
                <a:solidFill>
                  <a:schemeClr val="tx1"/>
                </a:solidFill>
              </a:rPr>
              <a:t>. </a:t>
            </a:r>
            <a:r>
              <a:rPr lang="en-US" sz="2800" b="1" dirty="0" err="1" smtClean="0">
                <a:solidFill>
                  <a:schemeClr val="tx1"/>
                </a:solidFill>
              </a:rPr>
              <a:t>Họ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cũng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biết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nấu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xôi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gói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bánh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chưng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làm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bánh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giầy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làm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mắm</a:t>
            </a:r>
            <a:r>
              <a:rPr lang="en-US" sz="2800" b="1" dirty="0" smtClean="0">
                <a:solidFill>
                  <a:schemeClr val="tx1"/>
                </a:solidFill>
              </a:rPr>
              <a:t>,..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76225" y="3581400"/>
            <a:ext cx="8763000" cy="2743200"/>
          </a:xfrm>
          <a:prstGeom prst="rect">
            <a:avLst/>
          </a:prstGeom>
          <a:solidFill>
            <a:srgbClr val="FFCCFF"/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err="1" smtClean="0">
                <a:solidFill>
                  <a:schemeClr val="tx1"/>
                </a:solidFill>
              </a:rPr>
              <a:t>Ngoài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ra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người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Lạc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Việt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còn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biết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trồng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đay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gai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trồng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dâu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nuôi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tằm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ươm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tơ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dệt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vải</a:t>
            </a:r>
            <a:r>
              <a:rPr lang="en-US" sz="2800" b="1" dirty="0" smtClean="0">
                <a:solidFill>
                  <a:schemeClr val="tx1"/>
                </a:solidFill>
              </a:rPr>
              <a:t>. </a:t>
            </a:r>
            <a:r>
              <a:rPr lang="en-US" sz="2800" b="1" dirty="0" err="1" smtClean="0">
                <a:solidFill>
                  <a:schemeClr val="tx1"/>
                </a:solidFill>
              </a:rPr>
              <a:t>Họ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cũng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biết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đúc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đồng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làm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giáo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mác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mũi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tên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lưỡi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rìu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lưỡi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cày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vòng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tay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hoa</a:t>
            </a:r>
            <a:r>
              <a:rPr lang="en-US" sz="2800" b="1" dirty="0" smtClean="0">
                <a:solidFill>
                  <a:schemeClr val="tx1"/>
                </a:solidFill>
              </a:rPr>
              <a:t> tai, </a:t>
            </a:r>
            <a:r>
              <a:rPr lang="en-US" sz="2800" b="1" dirty="0" err="1" smtClean="0">
                <a:solidFill>
                  <a:schemeClr val="tx1"/>
                </a:solidFill>
              </a:rPr>
              <a:t>trống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chiêng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lục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lạc</a:t>
            </a:r>
            <a:r>
              <a:rPr lang="en-US" sz="2800" b="1" dirty="0" smtClean="0">
                <a:solidFill>
                  <a:schemeClr val="tx1"/>
                </a:solidFill>
              </a:rPr>
              <a:t>,..., </a:t>
            </a:r>
            <a:r>
              <a:rPr lang="en-US" sz="2800" b="1" dirty="0" err="1" smtClean="0">
                <a:solidFill>
                  <a:schemeClr val="tx1"/>
                </a:solidFill>
              </a:rPr>
              <a:t>nặn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nồi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niêu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đan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rổ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rá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gùi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nong</a:t>
            </a:r>
            <a:r>
              <a:rPr lang="en-US" sz="2800" b="1" dirty="0" smtClean="0">
                <a:solidFill>
                  <a:schemeClr val="tx1"/>
                </a:solidFill>
              </a:rPr>
              <a:t>; </a:t>
            </a:r>
            <a:r>
              <a:rPr lang="en-US" sz="2800" b="1" dirty="0" err="1" smtClean="0">
                <a:solidFill>
                  <a:schemeClr val="tx1"/>
                </a:solidFill>
              </a:rPr>
              <a:t>đan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thuyền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nan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đóng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thuyền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gỗ</a:t>
            </a:r>
            <a:r>
              <a:rPr lang="en-US" sz="2800" b="1" dirty="0" smtClean="0">
                <a:solidFill>
                  <a:schemeClr val="tx1"/>
                </a:solidFill>
              </a:rPr>
              <a:t>,...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0_Luoi_cay_dong_jp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7150"/>
            <a:ext cx="3797300" cy="32766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66750" y="3257550"/>
            <a:ext cx="27432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Lưỡi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cày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đồng</a:t>
            </a:r>
            <a:endParaRPr lang="en-US" b="1" dirty="0" smtClean="0">
              <a:solidFill>
                <a:schemeClr val="tx1"/>
              </a:solidFill>
            </a:endParaRPr>
          </a:p>
        </p:txBody>
      </p:sp>
      <p:pic>
        <p:nvPicPr>
          <p:cNvPr id="7" name="Picture 6" descr="riu luoi xe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9600" y="57150"/>
            <a:ext cx="4224588" cy="318135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5410200" y="3105150"/>
            <a:ext cx="27432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Lưỡi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rìu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đồng</a:t>
            </a:r>
            <a:endParaRPr lang="en-US" b="1" dirty="0" smtClean="0">
              <a:solidFill>
                <a:schemeClr val="tx1"/>
              </a:solidFill>
            </a:endParaRPr>
          </a:p>
        </p:txBody>
      </p:sp>
      <p:pic>
        <p:nvPicPr>
          <p:cNvPr id="10" name="Picture 9" descr="images trang suc bang dong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400" y="3962400"/>
            <a:ext cx="3048000" cy="22860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685800" y="6248400"/>
            <a:ext cx="27432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Trang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sức</a:t>
            </a:r>
            <a:endParaRPr lang="en-US" b="1" dirty="0" smtClean="0">
              <a:solidFill>
                <a:schemeClr val="tx1"/>
              </a:solidFill>
            </a:endParaRPr>
          </a:p>
        </p:txBody>
      </p:sp>
      <p:pic>
        <p:nvPicPr>
          <p:cNvPr id="12" name="Picture 11" descr="images muong va muoi dong son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95800" y="3581400"/>
            <a:ext cx="4324350" cy="266700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4419600" y="6324600"/>
            <a:ext cx="44196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Muôi</a:t>
            </a:r>
            <a:r>
              <a:rPr lang="en-US" b="1" dirty="0" smtClean="0">
                <a:solidFill>
                  <a:schemeClr val="tx1"/>
                </a:solidFill>
              </a:rPr>
              <a:t> (</a:t>
            </a:r>
            <a:r>
              <a:rPr lang="en-US" b="1" dirty="0" err="1" smtClean="0">
                <a:solidFill>
                  <a:schemeClr val="tx1"/>
                </a:solidFill>
              </a:rPr>
              <a:t>vá</a:t>
            </a:r>
            <a:r>
              <a:rPr lang="en-US" b="1" dirty="0" smtClean="0">
                <a:solidFill>
                  <a:schemeClr val="tx1"/>
                </a:solidFill>
              </a:rPr>
              <a:t>, </a:t>
            </a:r>
            <a:r>
              <a:rPr lang="en-US" b="1" dirty="0" err="1" smtClean="0">
                <a:solidFill>
                  <a:schemeClr val="tx1"/>
                </a:solidFill>
              </a:rPr>
              <a:t>môi</a:t>
            </a:r>
            <a:r>
              <a:rPr lang="en-US" b="1" dirty="0" smtClean="0">
                <a:solidFill>
                  <a:schemeClr val="tx1"/>
                </a:solidFill>
              </a:rPr>
              <a:t>) </a:t>
            </a:r>
            <a:r>
              <a:rPr lang="en-US" b="1" dirty="0" err="1" smtClean="0">
                <a:solidFill>
                  <a:schemeClr val="tx1"/>
                </a:solidFill>
              </a:rPr>
              <a:t>bằng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đồng</a:t>
            </a:r>
            <a:endParaRPr lang="en-US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1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38200" y="5105400"/>
            <a:ext cx="27432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Trống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đồng</a:t>
            </a:r>
            <a:endParaRPr lang="en-US" b="1" dirty="0" smtClean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486400" y="5334000"/>
            <a:ext cx="27432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Mũi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tên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đồng</a:t>
            </a:r>
            <a:endParaRPr lang="en-US" b="1" dirty="0" smtClean="0">
              <a:solidFill>
                <a:schemeClr val="tx1"/>
              </a:solidFill>
            </a:endParaRPr>
          </a:p>
        </p:txBody>
      </p:sp>
      <p:pic>
        <p:nvPicPr>
          <p:cNvPr id="14" name="Picture 13" descr="images trong dong nguyen ca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219200"/>
            <a:ext cx="3429000" cy="3581400"/>
          </a:xfrm>
          <a:prstGeom prst="rect">
            <a:avLst/>
          </a:prstGeom>
        </p:spPr>
      </p:pic>
      <p:pic>
        <p:nvPicPr>
          <p:cNvPr id="15" name="Picture 8" descr="h3"/>
          <p:cNvPicPr>
            <a:picLocks noChangeAspect="1" noChangeArrowheads="1"/>
          </p:cNvPicPr>
          <p:nvPr/>
        </p:nvPicPr>
        <p:blipFill>
          <a:blip r:embed="rId3">
            <a:lum contrast="72000"/>
          </a:blip>
          <a:srcRect/>
          <a:stretch>
            <a:fillRect/>
          </a:stretch>
        </p:blipFill>
        <p:spPr>
          <a:xfrm>
            <a:off x="4953000" y="1066800"/>
            <a:ext cx="3309938" cy="4114800"/>
          </a:xfrm>
          <a:prstGeom prst="rect">
            <a:avLst/>
          </a:prstGeom>
          <a:noFill/>
          <a:ln>
            <a:solidFill>
              <a:srgbClr val="FF0066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8200" y="76200"/>
            <a:ext cx="6705600" cy="533400"/>
          </a:xfrm>
          <a:prstGeom prst="rect">
            <a:avLst/>
          </a:prstGeom>
          <a:solidFill>
            <a:srgbClr val="CCFF66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00FF"/>
                </a:solidFill>
              </a:rPr>
              <a:t>3.Đời </a:t>
            </a:r>
            <a:r>
              <a:rPr lang="en-US" sz="3200" b="1" dirty="0" err="1" smtClean="0">
                <a:solidFill>
                  <a:srgbClr val="0000FF"/>
                </a:solidFill>
              </a:rPr>
              <a:t>sống</a:t>
            </a:r>
            <a:r>
              <a:rPr lang="en-US" sz="3200" b="1" dirty="0" smtClean="0">
                <a:solidFill>
                  <a:srgbClr val="0000FF"/>
                </a:solidFill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</a:rPr>
              <a:t>vật</a:t>
            </a:r>
            <a:r>
              <a:rPr lang="en-US" sz="3200" b="1" dirty="0" smtClean="0">
                <a:solidFill>
                  <a:srgbClr val="0000FF"/>
                </a:solidFill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</a:rPr>
              <a:t>chất</a:t>
            </a:r>
            <a:r>
              <a:rPr lang="en-US" sz="3200" b="1" dirty="0" smtClean="0">
                <a:solidFill>
                  <a:srgbClr val="0000FF"/>
                </a:solidFill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</a:rPr>
              <a:t>và</a:t>
            </a:r>
            <a:r>
              <a:rPr lang="en-US" sz="3200" b="1" dirty="0" smtClean="0">
                <a:solidFill>
                  <a:srgbClr val="0000FF"/>
                </a:solidFill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</a:rPr>
              <a:t>tinh</a:t>
            </a:r>
            <a:r>
              <a:rPr lang="en-US" sz="3200" b="1" dirty="0" smtClean="0">
                <a:solidFill>
                  <a:srgbClr val="0000FF"/>
                </a:solidFill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</a:rPr>
              <a:t>thần</a:t>
            </a:r>
            <a:endParaRPr lang="en-US" sz="3200" b="1" dirty="0" smtClean="0">
              <a:solidFill>
                <a:srgbClr val="0000FF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0" y="914400"/>
            <a:ext cx="8763000" cy="1438275"/>
          </a:xfrm>
          <a:prstGeom prst="rect">
            <a:avLst/>
          </a:prstGeom>
          <a:solidFill>
            <a:srgbClr val="00FFCC"/>
          </a:solidFill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err="1" smtClean="0">
                <a:solidFill>
                  <a:schemeClr val="tx1"/>
                </a:solidFill>
              </a:rPr>
              <a:t>Người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Lạc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Việt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còn</a:t>
            </a:r>
            <a:r>
              <a:rPr lang="en-US" sz="2800" b="1" dirty="0" smtClean="0">
                <a:solidFill>
                  <a:schemeClr val="tx1"/>
                </a:solidFill>
              </a:rPr>
              <a:t> ở </a:t>
            </a:r>
            <a:r>
              <a:rPr lang="en-US" sz="2800" b="1" dirty="0" err="1" smtClean="0">
                <a:solidFill>
                  <a:schemeClr val="tx1"/>
                </a:solidFill>
              </a:rPr>
              <a:t>nhà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sàn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để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tránh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thú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dữ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và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họp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nhau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thành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các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làng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bản</a:t>
            </a:r>
            <a:r>
              <a:rPr lang="en-US" sz="2800" b="1" dirty="0" smtClean="0">
                <a:solidFill>
                  <a:schemeClr val="tx1"/>
                </a:solidFill>
              </a:rPr>
              <a:t>. </a:t>
            </a:r>
            <a:r>
              <a:rPr lang="en-US" sz="2800" b="1" dirty="0" err="1" smtClean="0">
                <a:solidFill>
                  <a:schemeClr val="tx1"/>
                </a:solidFill>
              </a:rPr>
              <a:t>Họ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thờ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thần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Đất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thần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Mặt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Trời</a:t>
            </a:r>
            <a:r>
              <a:rPr lang="en-US" sz="2800" b="1" dirty="0" smtClean="0">
                <a:solidFill>
                  <a:schemeClr val="tx1"/>
                </a:solidFill>
              </a:rPr>
              <a:t>.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81000" y="2667000"/>
            <a:ext cx="8763000" cy="1219200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err="1" smtClean="0">
                <a:solidFill>
                  <a:schemeClr val="tx1"/>
                </a:solidFill>
              </a:rPr>
              <a:t>Người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Lạc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Việt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có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tục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nhuộm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răng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đen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ăn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trầu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búi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tóc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cạo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trọc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đầu</a:t>
            </a:r>
            <a:r>
              <a:rPr lang="en-US" sz="2800" b="1" dirty="0" smtClean="0">
                <a:solidFill>
                  <a:schemeClr val="tx1"/>
                </a:solidFill>
              </a:rPr>
              <a:t>,.... </a:t>
            </a:r>
            <a:r>
              <a:rPr lang="en-US" sz="2800" b="1" dirty="0" err="1" smtClean="0">
                <a:solidFill>
                  <a:schemeClr val="tx1"/>
                </a:solidFill>
              </a:rPr>
              <a:t>Phụ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nữ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thích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đeo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hoa</a:t>
            </a:r>
            <a:r>
              <a:rPr lang="en-US" sz="2800" b="1" dirty="0" smtClean="0">
                <a:solidFill>
                  <a:schemeClr val="tx1"/>
                </a:solidFill>
              </a:rPr>
              <a:t> tai </a:t>
            </a:r>
            <a:r>
              <a:rPr lang="en-US" sz="2800" b="1" dirty="0" err="1" smtClean="0">
                <a:solidFill>
                  <a:schemeClr val="tx1"/>
                </a:solidFill>
              </a:rPr>
              <a:t>và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nhiều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vòng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tay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bằng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đá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bằng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đồng</a:t>
            </a:r>
            <a:r>
              <a:rPr lang="en-US" sz="2800" b="1" dirty="0" smtClean="0">
                <a:solidFill>
                  <a:schemeClr val="tx1"/>
                </a:solidFill>
              </a:rPr>
              <a:t>.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4495800"/>
            <a:ext cx="8763000" cy="1600200"/>
          </a:xfrm>
          <a:prstGeom prst="rect">
            <a:avLst/>
          </a:prstGeom>
          <a:solidFill>
            <a:srgbClr val="99CCFF"/>
          </a:solidFill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err="1" smtClean="0">
                <a:solidFill>
                  <a:schemeClr val="tx1"/>
                </a:solidFill>
              </a:rPr>
              <a:t>Những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ngày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hội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làng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mọi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người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thường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hóa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trang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vui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chơi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nhảy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múa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theo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nhịp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trống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đồng</a:t>
            </a:r>
            <a:r>
              <a:rPr lang="en-US" sz="2800" b="1" dirty="0" smtClean="0">
                <a:solidFill>
                  <a:schemeClr val="tx1"/>
                </a:solidFill>
              </a:rPr>
              <a:t>. </a:t>
            </a:r>
            <a:r>
              <a:rPr lang="en-US" sz="2800" b="1" dirty="0" err="1" smtClean="0">
                <a:solidFill>
                  <a:schemeClr val="tx1"/>
                </a:solidFill>
              </a:rPr>
              <a:t>các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trai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làng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đua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thuyền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trên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sông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hoặc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đấu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vật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trên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những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bãi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đất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rộng</a:t>
            </a:r>
            <a:r>
              <a:rPr lang="en-US" sz="2800" b="1" dirty="0" smtClean="0">
                <a:solidFill>
                  <a:schemeClr val="tx1"/>
                </a:solidFill>
              </a:rPr>
              <a:t>.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canh nhay mua tren trong dong.gif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images nha san tren trong dong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38" y="0"/>
            <a:ext cx="9142362" cy="6858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 nguoi gia gao tren trong dong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 be mat trong dong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shade val="30000"/>
                <a:satMod val="115000"/>
              </a:schemeClr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487362"/>
          </a:xfrm>
          <a:solidFill>
            <a:srgbClr val="FF99CC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000" dirty="0" err="1" smtClean="0"/>
              <a:t>Đời</a:t>
            </a:r>
            <a:r>
              <a:rPr lang="en-US" sz="3000" dirty="0" smtClean="0"/>
              <a:t> </a:t>
            </a:r>
            <a:r>
              <a:rPr lang="en-US" sz="3000" dirty="0" err="1" smtClean="0"/>
              <a:t>sống</a:t>
            </a:r>
            <a:r>
              <a:rPr lang="en-US" sz="3000" dirty="0" smtClean="0"/>
              <a:t> </a:t>
            </a:r>
            <a:r>
              <a:rPr lang="en-US" sz="3000" dirty="0" err="1" smtClean="0"/>
              <a:t>vật</a:t>
            </a:r>
            <a:r>
              <a:rPr lang="en-US" sz="3000" dirty="0" smtClean="0"/>
              <a:t> </a:t>
            </a:r>
            <a:r>
              <a:rPr lang="en-US" sz="3000" dirty="0" err="1" smtClean="0"/>
              <a:t>chất</a:t>
            </a:r>
            <a:r>
              <a:rPr lang="en-US" sz="3000" dirty="0" smtClean="0"/>
              <a:t> </a:t>
            </a:r>
            <a:r>
              <a:rPr lang="en-US" sz="3000" dirty="0" err="1" smtClean="0"/>
              <a:t>và</a:t>
            </a:r>
            <a:r>
              <a:rPr lang="en-US" sz="3000" dirty="0" smtClean="0"/>
              <a:t> </a:t>
            </a:r>
            <a:r>
              <a:rPr lang="en-US" sz="3000" dirty="0" err="1" smtClean="0"/>
              <a:t>tinh</a:t>
            </a:r>
            <a:r>
              <a:rPr lang="en-US" sz="3000" dirty="0" smtClean="0"/>
              <a:t> </a:t>
            </a:r>
            <a:r>
              <a:rPr lang="en-US" sz="3000" dirty="0" err="1" smtClean="0"/>
              <a:t>thần</a:t>
            </a:r>
            <a:r>
              <a:rPr lang="en-US" sz="3000" dirty="0" smtClean="0"/>
              <a:t> </a:t>
            </a:r>
            <a:r>
              <a:rPr lang="en-US" sz="3000" dirty="0" err="1" smtClean="0"/>
              <a:t>của</a:t>
            </a:r>
            <a:r>
              <a:rPr lang="en-US" sz="3000" dirty="0" smtClean="0"/>
              <a:t> </a:t>
            </a:r>
            <a:r>
              <a:rPr lang="en-US" sz="3000" dirty="0" err="1" smtClean="0"/>
              <a:t>người</a:t>
            </a:r>
            <a:r>
              <a:rPr lang="en-US" sz="3000" dirty="0" smtClean="0"/>
              <a:t> </a:t>
            </a:r>
            <a:r>
              <a:rPr lang="en-US" sz="3000" dirty="0" err="1" smtClean="0"/>
              <a:t>Lạc</a:t>
            </a:r>
            <a:r>
              <a:rPr lang="en-US" sz="3000" dirty="0" smtClean="0"/>
              <a:t> </a:t>
            </a:r>
            <a:r>
              <a:rPr lang="en-US" sz="3000" dirty="0" err="1" smtClean="0"/>
              <a:t>Việt</a:t>
            </a:r>
            <a:endParaRPr lang="en-US" sz="3000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152400" y="762000"/>
            <a:ext cx="1752600" cy="487362"/>
          </a:xfrm>
          <a:prstGeom prst="rect">
            <a:avLst/>
          </a:prstGeom>
          <a:solidFill>
            <a:srgbClr val="FF99CC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Sản</a:t>
            </a:r>
            <a:r>
              <a:rPr kumimoji="0" lang="en-US" sz="30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000" b="0" i="0" u="none" strike="noStrike" kern="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xuất</a:t>
            </a:r>
            <a:endParaRPr kumimoji="0" lang="en-US" sz="30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1905000" y="762000"/>
            <a:ext cx="1676400" cy="487362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0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Ăn</a:t>
            </a:r>
            <a:r>
              <a:rPr lang="en-US" sz="30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0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uống</a:t>
            </a:r>
            <a:endParaRPr kumimoji="0" lang="en-US" sz="30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3581400" y="762000"/>
            <a:ext cx="2209800" cy="487362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Mặc</a:t>
            </a:r>
            <a:r>
              <a:rPr kumimoji="0" lang="en-US" sz="18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1800" b="0" i="0" u="none" strike="noStrike" kern="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và</a:t>
            </a:r>
            <a:r>
              <a:rPr kumimoji="0" lang="en-US" sz="18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1800" b="0" i="0" u="none" strike="noStrike" kern="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trang</a:t>
            </a:r>
            <a:r>
              <a:rPr kumimoji="0" lang="en-US" sz="18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1800" b="0" i="0" u="none" strike="noStrike" kern="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điểm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5791200" y="762000"/>
            <a:ext cx="1447800" cy="487362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Ở</a:t>
            </a:r>
            <a:endParaRPr kumimoji="0" lang="en-US" sz="30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7239000" y="762000"/>
            <a:ext cx="1676400" cy="487362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0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Lễ</a:t>
            </a:r>
            <a:r>
              <a:rPr lang="en-US" sz="30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0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hội</a:t>
            </a:r>
            <a:endParaRPr kumimoji="0" lang="en-US" sz="30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152400" y="1238250"/>
            <a:ext cx="1752600" cy="434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Trồng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lúa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</a:t>
            </a:r>
            <a:r>
              <a:rPr kumimoji="0" lang="en-US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khoai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</a:t>
            </a:r>
            <a:r>
              <a:rPr kumimoji="0" lang="en-US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đỗ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</a:t>
            </a:r>
            <a:r>
              <a:rPr kumimoji="0" lang="en-US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cây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ăn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quả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</a:t>
            </a:r>
            <a:r>
              <a:rPr kumimoji="0" lang="en-US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rau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</a:t>
            </a:r>
            <a:r>
              <a:rPr kumimoji="0" lang="en-US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dưa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hấu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kern="0" baseline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-</a:t>
            </a:r>
            <a:r>
              <a:rPr lang="en-US" sz="20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Nuôi</a:t>
            </a:r>
            <a:r>
              <a:rPr lang="en-US" sz="20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tằm</a:t>
            </a:r>
            <a:r>
              <a:rPr lang="en-US" sz="20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, </a:t>
            </a:r>
            <a:r>
              <a:rPr lang="en-US" sz="20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ươm</a:t>
            </a:r>
            <a:r>
              <a:rPr lang="en-US" sz="20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tơ</a:t>
            </a:r>
            <a:r>
              <a:rPr lang="en-US" sz="20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, </a:t>
            </a:r>
            <a:r>
              <a:rPr lang="en-US" sz="20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dệt</a:t>
            </a:r>
            <a:r>
              <a:rPr lang="en-US" sz="20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vải</a:t>
            </a:r>
            <a:r>
              <a:rPr lang="en-US" sz="20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Đúc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đồng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  </a:t>
            </a:r>
            <a:r>
              <a:rPr kumimoji="0" lang="en-US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giáo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</a:t>
            </a:r>
            <a:r>
              <a:rPr kumimoji="0" lang="en-US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mác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</a:t>
            </a:r>
            <a:r>
              <a:rPr kumimoji="0" lang="en-US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mũi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tên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</a:t>
            </a:r>
            <a:r>
              <a:rPr kumimoji="0" lang="en-US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rìu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</a:t>
            </a:r>
            <a:r>
              <a:rPr kumimoji="0" lang="en-US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lười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cày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kern="0" baseline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- </a:t>
            </a:r>
            <a:r>
              <a:rPr lang="en-US" sz="2000" kern="0" baseline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Làm</a:t>
            </a:r>
            <a:r>
              <a:rPr lang="en-US" sz="20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gốm</a:t>
            </a:r>
            <a:endParaRPr lang="en-US" sz="2000" kern="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Đóng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thuyền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1905000" y="1257298"/>
            <a:ext cx="1676400" cy="431482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- </a:t>
            </a:r>
            <a:r>
              <a:rPr lang="en-US" sz="20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Cơm</a:t>
            </a:r>
            <a:r>
              <a:rPr lang="en-US" sz="20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, </a:t>
            </a:r>
            <a:r>
              <a:rPr lang="en-US" sz="20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xôi</a:t>
            </a:r>
            <a:r>
              <a:rPr lang="en-US" sz="20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Bánh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chưng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</a:t>
            </a:r>
            <a:r>
              <a:rPr kumimoji="0" lang="en-US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bánh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giầy</a:t>
            </a:r>
            <a:endParaRPr kumimoji="0" lang="en-US" sz="2000" b="0" i="0" u="none" strike="noStrike" kern="0" cap="none" spc="0" normalizeH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kern="0" baseline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-</a:t>
            </a:r>
            <a:r>
              <a:rPr lang="en-US" sz="20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Uống</a:t>
            </a:r>
            <a:r>
              <a:rPr lang="en-US" sz="20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rượu</a:t>
            </a:r>
            <a:r>
              <a:rPr lang="en-US" sz="20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Làm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mắm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 bwMode="auto">
          <a:xfrm>
            <a:off x="3581400" y="1247774"/>
            <a:ext cx="2209800" cy="4314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 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Nhuộm</a:t>
            </a:r>
            <a:r>
              <a:rPr kumimoji="0" lang="en-US" sz="18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1800" b="0" i="0" u="none" strike="noStrike" kern="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răng</a:t>
            </a:r>
            <a:r>
              <a:rPr kumimoji="0" lang="en-US" sz="18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1800" b="0" i="0" u="none" strike="noStrike" kern="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đen</a:t>
            </a:r>
            <a:r>
              <a:rPr kumimoji="0" lang="en-US" sz="18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</a:t>
            </a:r>
            <a:r>
              <a:rPr kumimoji="0" lang="en-US" sz="1800" b="0" i="0" u="none" strike="noStrike" kern="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ăn</a:t>
            </a:r>
            <a:r>
              <a:rPr kumimoji="0" lang="en-US" sz="18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1800" b="0" i="0" u="none" strike="noStrike" kern="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trầu</a:t>
            </a:r>
            <a:r>
              <a:rPr kumimoji="0" lang="en-US" sz="18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</a:t>
            </a:r>
            <a:r>
              <a:rPr kumimoji="0" lang="en-US" sz="1800" b="0" i="0" u="none" strike="noStrike" kern="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xăm</a:t>
            </a:r>
            <a:r>
              <a:rPr kumimoji="0" lang="en-US" sz="18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1800" b="0" i="0" u="none" strike="noStrike" kern="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mình</a:t>
            </a:r>
            <a:r>
              <a:rPr kumimoji="0" lang="en-US" sz="18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800" kern="0" baseline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- </a:t>
            </a:r>
            <a:r>
              <a:rPr lang="en-US" sz="1800" kern="0" baseline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Búi</a:t>
            </a:r>
            <a:r>
              <a:rPr lang="en-US" sz="1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1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tóc</a:t>
            </a:r>
            <a:r>
              <a:rPr lang="en-US" sz="1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1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hoặc</a:t>
            </a:r>
            <a:r>
              <a:rPr lang="en-US" sz="1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1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cạo</a:t>
            </a:r>
            <a:r>
              <a:rPr lang="en-US" sz="1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1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trọc</a:t>
            </a:r>
            <a:r>
              <a:rPr lang="en-US" sz="1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1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đầu</a:t>
            </a:r>
            <a:r>
              <a:rPr lang="en-US" sz="1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</a:t>
            </a:r>
            <a:r>
              <a:rPr kumimoji="0" lang="en-US" sz="18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1800" b="0" i="0" u="none" strike="noStrike" kern="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phụ</a:t>
            </a:r>
            <a:r>
              <a:rPr kumimoji="0" lang="en-US" sz="18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1800" b="0" i="0" u="none" strike="noStrike" kern="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nữ</a:t>
            </a:r>
            <a:r>
              <a:rPr kumimoji="0" lang="en-US" sz="18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1800" b="0" i="0" u="none" strike="noStrike" kern="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đeo</a:t>
            </a:r>
            <a:r>
              <a:rPr kumimoji="0" lang="en-US" sz="18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1800" b="0" i="0" u="none" strike="noStrike" kern="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hoa</a:t>
            </a:r>
            <a:r>
              <a:rPr kumimoji="0" lang="en-US" sz="18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tai, </a:t>
            </a:r>
            <a:r>
              <a:rPr kumimoji="0" lang="en-US" sz="1800" b="0" i="0" u="none" strike="noStrike" kern="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vòng</a:t>
            </a:r>
            <a:r>
              <a:rPr kumimoji="0" lang="en-US" sz="18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1800" b="0" i="0" u="none" strike="noStrike" kern="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tay</a:t>
            </a:r>
            <a:r>
              <a:rPr kumimoji="0" lang="en-US" sz="18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1800" b="0" i="0" u="none" strike="noStrike" kern="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bằng</a:t>
            </a:r>
            <a:r>
              <a:rPr kumimoji="0" lang="en-US" sz="18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1800" b="0" i="0" u="none" strike="noStrike" kern="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đá</a:t>
            </a:r>
            <a:r>
              <a:rPr kumimoji="0" lang="en-US" sz="18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</a:t>
            </a:r>
            <a:r>
              <a:rPr kumimoji="0" lang="en-US" sz="1800" b="0" i="0" u="none" strike="noStrike" kern="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bằng</a:t>
            </a:r>
            <a:r>
              <a:rPr kumimoji="0" lang="en-US" sz="18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1800" b="0" i="0" u="none" strike="noStrike" kern="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đồng</a:t>
            </a:r>
            <a:r>
              <a:rPr kumimoji="0" lang="en-US" sz="18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 bwMode="auto">
          <a:xfrm>
            <a:off x="5791200" y="1247774"/>
            <a:ext cx="1447800" cy="4314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 Ở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nhà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sàn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kern="0" baseline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- </a:t>
            </a:r>
            <a:r>
              <a:rPr lang="en-US" sz="2000" kern="0" baseline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Sống</a:t>
            </a:r>
            <a:r>
              <a:rPr lang="en-US" sz="20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quây</a:t>
            </a:r>
            <a:r>
              <a:rPr lang="en-US" sz="20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quần</a:t>
            </a:r>
            <a:r>
              <a:rPr lang="en-US" sz="20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thành</a:t>
            </a:r>
            <a:r>
              <a:rPr lang="en-US" sz="20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làng</a:t>
            </a:r>
            <a:r>
              <a:rPr lang="en-US" sz="20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, </a:t>
            </a:r>
            <a:r>
              <a:rPr lang="en-US" sz="20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bản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 bwMode="auto">
          <a:xfrm>
            <a:off x="7239000" y="1247774"/>
            <a:ext cx="1676400" cy="4314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- </a:t>
            </a:r>
            <a:r>
              <a:rPr lang="en-US" sz="20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Vui</a:t>
            </a:r>
            <a:r>
              <a:rPr lang="en-US" sz="20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chơi</a:t>
            </a:r>
            <a:r>
              <a:rPr lang="en-US" sz="20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nhảy</a:t>
            </a:r>
            <a:r>
              <a:rPr lang="en-US" sz="20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múa</a:t>
            </a:r>
            <a:r>
              <a:rPr lang="en-US" sz="20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- </a:t>
            </a:r>
            <a:r>
              <a:rPr lang="en-US" sz="20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Đua</a:t>
            </a:r>
            <a:r>
              <a:rPr lang="en-US" sz="20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thuyền</a:t>
            </a:r>
            <a:endParaRPr lang="en-US" sz="2000" kern="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- </a:t>
            </a:r>
            <a:r>
              <a:rPr lang="en-US" sz="20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Đấu</a:t>
            </a:r>
            <a:r>
              <a:rPr lang="en-US" sz="20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vật</a:t>
            </a:r>
            <a:r>
              <a:rPr lang="en-US" sz="20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8200" y="76200"/>
            <a:ext cx="7772400" cy="533400"/>
          </a:xfrm>
          <a:prstGeom prst="rect">
            <a:avLst/>
          </a:prstGeom>
          <a:solidFill>
            <a:srgbClr val="FFCCFF"/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00FF"/>
                </a:solidFill>
              </a:rPr>
              <a:t>4. </a:t>
            </a:r>
            <a:r>
              <a:rPr lang="en-US" sz="3200" b="1" dirty="0" err="1" smtClean="0">
                <a:solidFill>
                  <a:srgbClr val="0000FF"/>
                </a:solidFill>
              </a:rPr>
              <a:t>Phong</a:t>
            </a:r>
            <a:r>
              <a:rPr lang="en-US" sz="3200" b="1" dirty="0" smtClean="0">
                <a:solidFill>
                  <a:srgbClr val="0000FF"/>
                </a:solidFill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</a:rPr>
              <a:t>tục</a:t>
            </a:r>
            <a:r>
              <a:rPr lang="en-US" sz="3200" b="1" dirty="0" smtClean="0">
                <a:solidFill>
                  <a:srgbClr val="0000FF"/>
                </a:solidFill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</a:rPr>
              <a:t>của</a:t>
            </a:r>
            <a:r>
              <a:rPr lang="en-US" sz="3200" b="1" dirty="0" smtClean="0">
                <a:solidFill>
                  <a:srgbClr val="0000FF"/>
                </a:solidFill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</a:rPr>
              <a:t>người</a:t>
            </a:r>
            <a:r>
              <a:rPr lang="en-US" sz="3200" b="1" dirty="0" smtClean="0">
                <a:solidFill>
                  <a:srgbClr val="0000FF"/>
                </a:solidFill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</a:rPr>
              <a:t>lạc</a:t>
            </a:r>
            <a:r>
              <a:rPr lang="en-US" sz="3200" b="1" dirty="0" smtClean="0">
                <a:solidFill>
                  <a:srgbClr val="0000FF"/>
                </a:solidFill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</a:rPr>
              <a:t>Việt</a:t>
            </a:r>
            <a:endParaRPr lang="en-US" sz="3200" b="1" dirty="0" smtClean="0">
              <a:solidFill>
                <a:srgbClr val="0000FF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1143000"/>
            <a:ext cx="8763000" cy="1438275"/>
          </a:xfrm>
          <a:prstGeom prst="rect">
            <a:avLst/>
          </a:prstGeom>
          <a:solidFill>
            <a:srgbClr val="FFFF99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err="1" smtClean="0">
                <a:solidFill>
                  <a:schemeClr val="tx1"/>
                </a:solidFill>
              </a:rPr>
              <a:t>Hãy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kể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tên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một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số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câu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chuyện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cổ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tích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truyền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thuyết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nói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về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các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phong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tục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của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người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Lạc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Việt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mà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em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biết</a:t>
            </a:r>
            <a:r>
              <a:rPr lang="en-US" sz="2800" b="1" dirty="0" smtClean="0">
                <a:solidFill>
                  <a:schemeClr val="tx1"/>
                </a:solidFill>
              </a:rPr>
              <a:t>.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81000" y="2971800"/>
            <a:ext cx="8763000" cy="1143000"/>
          </a:xfrm>
          <a:prstGeom prst="rect">
            <a:avLst/>
          </a:prstGeom>
          <a:solidFill>
            <a:srgbClr val="CCFF66"/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err="1" smtClean="0">
                <a:solidFill>
                  <a:schemeClr val="tx1"/>
                </a:solidFill>
              </a:rPr>
              <a:t>Sự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tích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bánh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chưng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bánh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giầy</a:t>
            </a:r>
            <a:r>
              <a:rPr lang="en-US" sz="2800" b="1" dirty="0" smtClean="0">
                <a:solidFill>
                  <a:schemeClr val="tx1"/>
                </a:solidFill>
              </a:rPr>
              <a:t>: </a:t>
            </a:r>
            <a:r>
              <a:rPr lang="en-US" sz="2800" b="1" dirty="0" err="1" smtClean="0">
                <a:solidFill>
                  <a:schemeClr val="tx1"/>
                </a:solidFill>
              </a:rPr>
              <a:t>nói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về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tục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làm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bánh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chưng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bánh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giầy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vào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ngày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Tết</a:t>
            </a:r>
            <a:r>
              <a:rPr lang="en-US" sz="2800" b="1" dirty="0" smtClean="0">
                <a:solidFill>
                  <a:schemeClr val="tx1"/>
                </a:solidFill>
              </a:rPr>
              <a:t>.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4241800"/>
            <a:ext cx="8763000" cy="952500"/>
          </a:xfrm>
          <a:prstGeom prst="rect">
            <a:avLst/>
          </a:prstGeom>
          <a:solidFill>
            <a:srgbClr val="99CCFF"/>
          </a:solidFill>
          <a:ln>
            <a:noFill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err="1" smtClean="0">
                <a:solidFill>
                  <a:schemeClr val="tx1"/>
                </a:solidFill>
              </a:rPr>
              <a:t>Sự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tích</a:t>
            </a:r>
            <a:r>
              <a:rPr lang="en-US" sz="2800" b="1" dirty="0" smtClean="0">
                <a:solidFill>
                  <a:schemeClr val="tx1"/>
                </a:solidFill>
              </a:rPr>
              <a:t> Mai An </a:t>
            </a:r>
            <a:r>
              <a:rPr lang="en-US" sz="2800" b="1" dirty="0" err="1" smtClean="0">
                <a:solidFill>
                  <a:schemeClr val="tx1"/>
                </a:solidFill>
              </a:rPr>
              <a:t>Tiêm</a:t>
            </a:r>
            <a:r>
              <a:rPr lang="en-US" sz="2800" b="1" dirty="0" smtClean="0">
                <a:solidFill>
                  <a:schemeClr val="tx1"/>
                </a:solidFill>
              </a:rPr>
              <a:t>: </a:t>
            </a:r>
            <a:r>
              <a:rPr lang="en-US" sz="2800" b="1" dirty="0" err="1" smtClean="0">
                <a:solidFill>
                  <a:schemeClr val="tx1"/>
                </a:solidFill>
              </a:rPr>
              <a:t>nói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về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việc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trồng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dưa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hấu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của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người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Lạc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Việt</a:t>
            </a:r>
            <a:r>
              <a:rPr lang="en-US" sz="2800" b="1" dirty="0" smtClean="0">
                <a:solidFill>
                  <a:schemeClr val="tx1"/>
                </a:solidFill>
              </a:rPr>
              <a:t>.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5295900"/>
            <a:ext cx="8763000" cy="1219200"/>
          </a:xfrm>
          <a:prstGeom prst="rect">
            <a:avLst/>
          </a:prstGeom>
          <a:solidFill>
            <a:srgbClr val="FF99CC"/>
          </a:solidFill>
          <a:ln>
            <a:noFill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err="1" smtClean="0">
                <a:solidFill>
                  <a:schemeClr val="tx1"/>
                </a:solidFill>
              </a:rPr>
              <a:t>Sơn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Tinh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Thủy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Tinh</a:t>
            </a:r>
            <a:r>
              <a:rPr lang="en-US" sz="2800" b="1" dirty="0" smtClean="0">
                <a:solidFill>
                  <a:schemeClr val="tx1"/>
                </a:solidFill>
              </a:rPr>
              <a:t>: </a:t>
            </a:r>
            <a:r>
              <a:rPr lang="en-US" sz="2800" b="1" dirty="0" err="1" smtClean="0">
                <a:solidFill>
                  <a:schemeClr val="tx1"/>
                </a:solidFill>
              </a:rPr>
              <a:t>nói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về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việc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trị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thủy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đắp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đê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của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người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Lạc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Việt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 animBg="1"/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/>
          <p:cNvSpPr/>
          <p:nvPr/>
        </p:nvSpPr>
        <p:spPr>
          <a:xfrm>
            <a:off x="1447800" y="2176552"/>
            <a:ext cx="5562600" cy="1862048"/>
          </a:xfrm>
          <a:prstGeom prst="rect">
            <a:avLst/>
          </a:prstGeom>
          <a:solidFill>
            <a:srgbClr val="FF99CC"/>
          </a:solidFill>
          <a:ln>
            <a:solidFill>
              <a:srgbClr val="FFFF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perspectiveContrastingLeftFacing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en-US" sz="11500" b="1" dirty="0" err="1" smtClean="0">
                <a:latin typeface="Arial" pitchFamily="34" charset="0"/>
                <a:cs typeface="Arial" pitchFamily="34" charset="0"/>
              </a:rPr>
              <a:t>Lịch</a:t>
            </a:r>
            <a:r>
              <a:rPr lang="en-US" sz="11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500" b="1" dirty="0" err="1" smtClean="0">
                <a:latin typeface="Arial" pitchFamily="34" charset="0"/>
                <a:cs typeface="Arial" pitchFamily="34" charset="0"/>
              </a:rPr>
              <a:t>sử</a:t>
            </a:r>
            <a:endParaRPr lang="en-US" sz="11500" b="1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5" name="Picture 3" descr="ImageX[49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8554048">
            <a:off x="2665442" y="5386070"/>
            <a:ext cx="680004" cy="735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" name="Picture 3" descr="ImageX[49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650817">
            <a:off x="7777239" y="5645356"/>
            <a:ext cx="608255" cy="455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Picture 3" descr="ImageX[49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650817">
            <a:off x="453705" y="5710132"/>
            <a:ext cx="608255" cy="455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7000" y="228600"/>
            <a:ext cx="8763000" cy="990600"/>
          </a:xfrm>
          <a:prstGeom prst="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err="1" smtClean="0">
                <a:solidFill>
                  <a:schemeClr val="tx1"/>
                </a:solidFill>
              </a:rPr>
              <a:t>Hiện</a:t>
            </a:r>
            <a:r>
              <a:rPr lang="en-US" sz="2800" b="1" dirty="0" smtClean="0">
                <a:solidFill>
                  <a:schemeClr val="tx1"/>
                </a:solidFill>
              </a:rPr>
              <a:t> nay </a:t>
            </a:r>
            <a:r>
              <a:rPr lang="en-US" sz="2800" b="1" dirty="0" err="1" smtClean="0">
                <a:solidFill>
                  <a:schemeClr val="tx1"/>
                </a:solidFill>
              </a:rPr>
              <a:t>địa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phương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chúng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còn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lưu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giữ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các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phong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tục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nào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của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người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Lạc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Việt</a:t>
            </a:r>
            <a:r>
              <a:rPr lang="en-US" sz="2800" b="1" dirty="0" smtClean="0">
                <a:solidFill>
                  <a:schemeClr val="tx1"/>
                </a:solidFill>
              </a:rPr>
              <a:t>?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38200" y="2590800"/>
            <a:ext cx="2057400" cy="6096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err="1" smtClean="0">
                <a:solidFill>
                  <a:schemeClr val="tx1"/>
                </a:solidFill>
              </a:rPr>
              <a:t>tục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ăn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trầu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0" y="2362200"/>
            <a:ext cx="1905000" cy="990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err="1" smtClean="0">
                <a:solidFill>
                  <a:schemeClr val="tx1"/>
                </a:solidFill>
              </a:rPr>
              <a:t>trồng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lúa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khoai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đỗ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0" y="3962400"/>
            <a:ext cx="3048000" cy="1905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err="1" smtClean="0">
                <a:solidFill>
                  <a:schemeClr val="tx1"/>
                </a:solidFill>
              </a:rPr>
              <a:t>tổ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chức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lễ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hội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vào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mùa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xuân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có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các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trò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đấu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vật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đua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thuyền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181600" y="4648200"/>
            <a:ext cx="3124200" cy="990600"/>
          </a:xfrm>
          <a:prstGeom prst="rect">
            <a:avLst/>
          </a:prstGeom>
          <a:solidFill>
            <a:srgbClr val="66FF99"/>
          </a:solidFill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err="1" smtClean="0">
                <a:solidFill>
                  <a:schemeClr val="tx1"/>
                </a:solidFill>
              </a:rPr>
              <a:t>làm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bánh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chưng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bánh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giầy</a:t>
            </a:r>
            <a:r>
              <a:rPr lang="en-US" sz="2800" b="1" dirty="0" smtClean="0">
                <a:solidFill>
                  <a:schemeClr val="tx1"/>
                </a:solidFill>
              </a:rPr>
              <a:t>,..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5" grpId="0" animBg="1"/>
      <p:bldP spid="6" grpId="0" animBg="1"/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2400" y="1676400"/>
            <a:ext cx="8763000" cy="2667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400" b="1" dirty="0" err="1" smtClean="0">
                <a:solidFill>
                  <a:schemeClr val="tx1"/>
                </a:solidFill>
              </a:rPr>
              <a:t>Nước</a:t>
            </a:r>
            <a:r>
              <a:rPr lang="en-US" sz="4400" b="1" dirty="0" smtClean="0">
                <a:solidFill>
                  <a:schemeClr val="tx1"/>
                </a:solidFill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</a:rPr>
              <a:t>Văn</a:t>
            </a:r>
            <a:r>
              <a:rPr lang="en-US" sz="4400" b="1" dirty="0" smtClean="0">
                <a:solidFill>
                  <a:schemeClr val="tx1"/>
                </a:solidFill>
              </a:rPr>
              <a:t> Lang </a:t>
            </a:r>
            <a:r>
              <a:rPr lang="en-US" sz="4400" b="1" dirty="0" err="1" smtClean="0">
                <a:solidFill>
                  <a:schemeClr val="tx1"/>
                </a:solidFill>
              </a:rPr>
              <a:t>tồn</a:t>
            </a:r>
            <a:r>
              <a:rPr lang="en-US" sz="4400" b="1" dirty="0" smtClean="0">
                <a:solidFill>
                  <a:schemeClr val="tx1"/>
                </a:solidFill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</a:rPr>
              <a:t>tại</a:t>
            </a:r>
            <a:r>
              <a:rPr lang="en-US" sz="4400" b="1" dirty="0" smtClean="0">
                <a:solidFill>
                  <a:schemeClr val="tx1"/>
                </a:solidFill>
              </a:rPr>
              <a:t> qua </a:t>
            </a:r>
            <a:r>
              <a:rPr lang="en-US" sz="4400" b="1" dirty="0" err="1" smtClean="0">
                <a:solidFill>
                  <a:schemeClr val="tx1"/>
                </a:solidFill>
              </a:rPr>
              <a:t>mười</a:t>
            </a:r>
            <a:r>
              <a:rPr lang="en-US" sz="4400" b="1" dirty="0" smtClean="0">
                <a:solidFill>
                  <a:schemeClr val="tx1"/>
                </a:solidFill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</a:rPr>
              <a:t>tám</a:t>
            </a:r>
            <a:r>
              <a:rPr lang="en-US" sz="4400" b="1" dirty="0" smtClean="0">
                <a:solidFill>
                  <a:schemeClr val="tx1"/>
                </a:solidFill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</a:rPr>
              <a:t>đời</a:t>
            </a:r>
            <a:r>
              <a:rPr lang="en-US" sz="4400" b="1" dirty="0" smtClean="0">
                <a:solidFill>
                  <a:schemeClr val="tx1"/>
                </a:solidFill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</a:rPr>
              <a:t>vua</a:t>
            </a:r>
            <a:r>
              <a:rPr lang="en-US" sz="4400" b="1" dirty="0" smtClean="0">
                <a:solidFill>
                  <a:schemeClr val="tx1"/>
                </a:solidFill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</a:rPr>
              <a:t>Hùng</a:t>
            </a:r>
            <a:r>
              <a:rPr lang="en-US" sz="4400" b="1" dirty="0" smtClean="0">
                <a:solidFill>
                  <a:schemeClr val="tx1"/>
                </a:solidFill>
              </a:rPr>
              <a:t>.</a:t>
            </a:r>
            <a:endParaRPr lang="en-US" sz="4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124200" y="228600"/>
            <a:ext cx="2590800" cy="1219200"/>
          </a:xfrm>
          <a:prstGeom prst="rect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400" b="1" dirty="0" err="1" smtClean="0">
                <a:solidFill>
                  <a:srgbClr val="FF0000"/>
                </a:solidFill>
              </a:rPr>
              <a:t>Ghi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nhớ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69900" y="1447800"/>
            <a:ext cx="8369300" cy="5105400"/>
          </a:xfrm>
          <a:prstGeom prst="rect">
            <a:avLst/>
          </a:prstGeom>
          <a:solidFill>
            <a:srgbClr val="66FF99"/>
          </a:solidFill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perspectiveAbove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b="1" dirty="0" err="1" smtClean="0">
                <a:solidFill>
                  <a:schemeClr val="tx1"/>
                </a:solidFill>
              </a:rPr>
              <a:t>Khoảng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năm</a:t>
            </a:r>
            <a:r>
              <a:rPr lang="en-US" sz="3200" b="1" dirty="0" smtClean="0">
                <a:solidFill>
                  <a:schemeClr val="tx1"/>
                </a:solidFill>
              </a:rPr>
              <a:t> 700 TCN, </a:t>
            </a:r>
            <a:r>
              <a:rPr lang="en-US" sz="3200" b="1" dirty="0" err="1" smtClean="0">
                <a:solidFill>
                  <a:schemeClr val="tx1"/>
                </a:solidFill>
              </a:rPr>
              <a:t>nhà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nước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đầu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tiên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của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nước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ta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đã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ra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đời</a:t>
            </a:r>
            <a:r>
              <a:rPr lang="en-US" sz="3200" b="1" dirty="0" smtClean="0">
                <a:solidFill>
                  <a:schemeClr val="tx1"/>
                </a:solidFill>
              </a:rPr>
              <a:t>. </a:t>
            </a:r>
            <a:r>
              <a:rPr lang="en-US" sz="3200" b="1" dirty="0" err="1" smtClean="0">
                <a:solidFill>
                  <a:schemeClr val="tx1"/>
                </a:solidFill>
              </a:rPr>
              <a:t>Tên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nước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là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Văn</a:t>
            </a:r>
            <a:r>
              <a:rPr lang="en-US" sz="3200" b="1" dirty="0" smtClean="0">
                <a:solidFill>
                  <a:schemeClr val="tx1"/>
                </a:solidFill>
              </a:rPr>
              <a:t> Lang. </a:t>
            </a:r>
            <a:r>
              <a:rPr lang="en-US" sz="3200" b="1" dirty="0" err="1" smtClean="0">
                <a:solidFill>
                  <a:schemeClr val="tx1"/>
                </a:solidFill>
              </a:rPr>
              <a:t>Vua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được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gọi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là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Hùng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Vương</a:t>
            </a:r>
            <a:r>
              <a:rPr lang="en-US" sz="3200" b="1" dirty="0" smtClean="0">
                <a:solidFill>
                  <a:schemeClr val="tx1"/>
                </a:solidFill>
              </a:rPr>
              <a:t>. </a:t>
            </a:r>
            <a:r>
              <a:rPr lang="en-US" sz="3200" b="1" dirty="0" err="1" smtClean="0">
                <a:solidFill>
                  <a:schemeClr val="tx1"/>
                </a:solidFill>
              </a:rPr>
              <a:t>Người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Lạc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Việt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biết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làm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ruộng</a:t>
            </a:r>
            <a:r>
              <a:rPr lang="en-US" sz="3200" b="1" dirty="0" smtClean="0">
                <a:solidFill>
                  <a:schemeClr val="tx1"/>
                </a:solidFill>
              </a:rPr>
              <a:t>, </a:t>
            </a:r>
            <a:r>
              <a:rPr lang="en-US" sz="3200" b="1" dirty="0" err="1" smtClean="0">
                <a:solidFill>
                  <a:schemeClr val="tx1"/>
                </a:solidFill>
              </a:rPr>
              <a:t>ươm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tơ</a:t>
            </a:r>
            <a:r>
              <a:rPr lang="en-US" sz="3200" b="1" dirty="0" smtClean="0">
                <a:solidFill>
                  <a:schemeClr val="tx1"/>
                </a:solidFill>
              </a:rPr>
              <a:t>, </a:t>
            </a:r>
            <a:r>
              <a:rPr lang="en-US" sz="3200" b="1" dirty="0" err="1" smtClean="0">
                <a:solidFill>
                  <a:schemeClr val="tx1"/>
                </a:solidFill>
              </a:rPr>
              <a:t>dệt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lụa</a:t>
            </a:r>
            <a:r>
              <a:rPr lang="en-US" sz="3200" b="1" dirty="0" smtClean="0">
                <a:solidFill>
                  <a:schemeClr val="tx1"/>
                </a:solidFill>
              </a:rPr>
              <a:t>, </a:t>
            </a:r>
            <a:r>
              <a:rPr lang="en-US" sz="3200" b="1" dirty="0" err="1" smtClean="0">
                <a:solidFill>
                  <a:schemeClr val="tx1"/>
                </a:solidFill>
              </a:rPr>
              <a:t>đúc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đồng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làm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vũ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khí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và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công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cụ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sản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xuất</a:t>
            </a:r>
            <a:r>
              <a:rPr lang="en-US" sz="3200" b="1" dirty="0" smtClean="0">
                <a:solidFill>
                  <a:schemeClr val="tx1"/>
                </a:solidFill>
              </a:rPr>
              <a:t>. </a:t>
            </a:r>
            <a:r>
              <a:rPr lang="en-US" sz="3200" b="1" dirty="0" err="1" smtClean="0">
                <a:solidFill>
                  <a:schemeClr val="tx1"/>
                </a:solidFill>
              </a:rPr>
              <a:t>cuộc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sống</a:t>
            </a:r>
            <a:r>
              <a:rPr lang="en-US" sz="3200" b="1" dirty="0" smtClean="0">
                <a:solidFill>
                  <a:schemeClr val="tx1"/>
                </a:solidFill>
              </a:rPr>
              <a:t> ở </a:t>
            </a:r>
            <a:r>
              <a:rPr lang="en-US" sz="3200" b="1" dirty="0" err="1" smtClean="0">
                <a:solidFill>
                  <a:schemeClr val="tx1"/>
                </a:solidFill>
              </a:rPr>
              <a:t>làng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bản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giản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dị</a:t>
            </a:r>
            <a:r>
              <a:rPr lang="en-US" sz="3200" b="1" dirty="0" smtClean="0">
                <a:solidFill>
                  <a:schemeClr val="tx1"/>
                </a:solidFill>
              </a:rPr>
              <a:t>, </a:t>
            </a:r>
            <a:r>
              <a:rPr lang="en-US" sz="3200" b="1" dirty="0" err="1" smtClean="0">
                <a:solidFill>
                  <a:schemeClr val="tx1"/>
                </a:solidFill>
              </a:rPr>
              <a:t>vui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tươi</a:t>
            </a:r>
            <a:r>
              <a:rPr lang="en-US" sz="3200" b="1" dirty="0" smtClean="0">
                <a:solidFill>
                  <a:schemeClr val="tx1"/>
                </a:solidFill>
              </a:rPr>
              <a:t>, </a:t>
            </a:r>
            <a:r>
              <a:rPr lang="en-US" sz="3200" b="1" dirty="0" err="1" smtClean="0">
                <a:solidFill>
                  <a:schemeClr val="tx1"/>
                </a:solidFill>
              </a:rPr>
              <a:t>hòa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hợp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với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thiên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nhiên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và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có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nhiều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tục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lệ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riêng</a:t>
            </a:r>
            <a:r>
              <a:rPr lang="en-US" sz="3200" b="1" dirty="0" smtClean="0">
                <a:solidFill>
                  <a:schemeClr val="tx1"/>
                </a:solidFill>
              </a:rPr>
              <a:t>.</a:t>
            </a:r>
            <a:endParaRPr lang="en-US" sz="32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8" descr="Untitled-copyL"/>
          <p:cNvPicPr>
            <a:picLocks noChangeAspect="1" noChangeArrowheads="1"/>
          </p:cNvPicPr>
          <p:nvPr/>
        </p:nvPicPr>
        <p:blipFill>
          <a:blip r:embed="rId2">
            <a:lum contrast="42000"/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7" descr="su3"/>
          <p:cNvPicPr>
            <a:picLocks noChangeAspect="1" noChangeArrowheads="1"/>
          </p:cNvPicPr>
          <p:nvPr/>
        </p:nvPicPr>
        <p:blipFill>
          <a:blip r:embed="rId2">
            <a:lum contrast="72000"/>
          </a:blip>
          <a:srcRect l="1961" r="3922" b="7408"/>
          <a:stretch>
            <a:fillRect/>
          </a:stretch>
        </p:blipFill>
        <p:spPr bwMode="auto">
          <a:xfrm>
            <a:off x="0" y="0"/>
            <a:ext cx="91440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 txBox="1">
            <a:spLocks noChangeArrowheads="1"/>
          </p:cNvSpPr>
          <p:nvPr/>
        </p:nvSpPr>
        <p:spPr bwMode="auto">
          <a:xfrm>
            <a:off x="1219200" y="6184900"/>
            <a:ext cx="6858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Đền thờ An Dương Vương tại thành Cổ Loa</a:t>
            </a: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 tuong vua hung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lang vua hung 2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1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5"/>
          <p:cNvSpPr txBox="1">
            <a:spLocks noChangeArrowheads="1"/>
          </p:cNvSpPr>
          <p:nvPr/>
        </p:nvSpPr>
        <p:spPr bwMode="auto">
          <a:xfrm>
            <a:off x="1219200" y="304800"/>
            <a:ext cx="70104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4400" b="1" dirty="0" err="1" smtClean="0">
                <a:solidFill>
                  <a:srgbClr val="FF0000"/>
                </a:solidFill>
              </a:rPr>
              <a:t>Ôn</a:t>
            </a:r>
            <a:r>
              <a:rPr lang="fr-FR" sz="4400" b="1" dirty="0" smtClean="0">
                <a:solidFill>
                  <a:srgbClr val="FF0000"/>
                </a:solidFill>
              </a:rPr>
              <a:t> </a:t>
            </a:r>
            <a:r>
              <a:rPr lang="fr-FR" sz="4400" b="1" dirty="0" err="1" smtClean="0">
                <a:solidFill>
                  <a:srgbClr val="FF0000"/>
                </a:solidFill>
              </a:rPr>
              <a:t>bài</a:t>
            </a:r>
            <a:r>
              <a:rPr lang="fr-FR" sz="4400" b="1" dirty="0" smtClean="0">
                <a:solidFill>
                  <a:srgbClr val="FF0000"/>
                </a:solidFill>
              </a:rPr>
              <a:t> </a:t>
            </a:r>
            <a:r>
              <a:rPr lang="fr-FR" sz="4400" b="1" dirty="0" err="1">
                <a:solidFill>
                  <a:srgbClr val="FF0000"/>
                </a:solidFill>
              </a:rPr>
              <a:t>cũ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49162" name="Text Box 10"/>
          <p:cNvSpPr txBox="1">
            <a:spLocks noChangeArrowheads="1"/>
          </p:cNvSpPr>
          <p:nvPr/>
        </p:nvSpPr>
        <p:spPr bwMode="auto">
          <a:xfrm>
            <a:off x="407987" y="2971800"/>
            <a:ext cx="873601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5400" b="1" dirty="0" err="1">
                <a:solidFill>
                  <a:srgbClr val="0000FF"/>
                </a:solidFill>
              </a:rPr>
              <a:t>Câu</a:t>
            </a:r>
            <a:r>
              <a:rPr lang="fr-FR" sz="5400" b="1" dirty="0">
                <a:solidFill>
                  <a:srgbClr val="0000FF"/>
                </a:solidFill>
              </a:rPr>
              <a:t> 1: </a:t>
            </a:r>
            <a:r>
              <a:rPr lang="fr-FR" sz="5400" b="1" dirty="0" err="1">
                <a:solidFill>
                  <a:srgbClr val="0000FF"/>
                </a:solidFill>
              </a:rPr>
              <a:t>T</a:t>
            </a:r>
            <a:r>
              <a:rPr lang="fr-FR" sz="5400" b="1" dirty="0" err="1" smtClean="0">
                <a:solidFill>
                  <a:srgbClr val="0000FF"/>
                </a:solidFill>
              </a:rPr>
              <a:t>hế</a:t>
            </a:r>
            <a:r>
              <a:rPr lang="fr-FR" sz="5400" b="1" dirty="0" smtClean="0">
                <a:solidFill>
                  <a:srgbClr val="0000FF"/>
                </a:solidFill>
              </a:rPr>
              <a:t> </a:t>
            </a:r>
            <a:r>
              <a:rPr lang="fr-FR" sz="5400" b="1" dirty="0" err="1" smtClean="0">
                <a:solidFill>
                  <a:srgbClr val="0000FF"/>
                </a:solidFill>
              </a:rPr>
              <a:t>nào</a:t>
            </a:r>
            <a:r>
              <a:rPr lang="fr-FR" sz="5400" b="1" dirty="0" smtClean="0">
                <a:solidFill>
                  <a:srgbClr val="0000FF"/>
                </a:solidFill>
              </a:rPr>
              <a:t> là </a:t>
            </a:r>
            <a:r>
              <a:rPr lang="fr-FR" sz="5400" b="1" dirty="0" err="1" smtClean="0">
                <a:solidFill>
                  <a:srgbClr val="0000FF"/>
                </a:solidFill>
              </a:rPr>
              <a:t>bản</a:t>
            </a:r>
            <a:r>
              <a:rPr lang="fr-FR" sz="5400" b="1" dirty="0" smtClean="0">
                <a:solidFill>
                  <a:srgbClr val="0000FF"/>
                </a:solidFill>
              </a:rPr>
              <a:t> </a:t>
            </a:r>
            <a:r>
              <a:rPr lang="fr-FR" sz="5400" b="1" dirty="0" err="1" smtClean="0">
                <a:solidFill>
                  <a:srgbClr val="0000FF"/>
                </a:solidFill>
              </a:rPr>
              <a:t>đồ</a:t>
            </a:r>
            <a:endParaRPr lang="en-US" sz="5400" b="1" dirty="0">
              <a:solidFill>
                <a:srgbClr val="0000FF"/>
              </a:solidFill>
            </a:endParaRPr>
          </a:p>
        </p:txBody>
      </p:sp>
      <p:sp>
        <p:nvSpPr>
          <p:cNvPr id="49163" name="Text Box 11"/>
          <p:cNvSpPr txBox="1">
            <a:spLocks noChangeArrowheads="1"/>
          </p:cNvSpPr>
          <p:nvPr/>
        </p:nvSpPr>
        <p:spPr bwMode="auto">
          <a:xfrm>
            <a:off x="297546" y="2133600"/>
            <a:ext cx="89154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5400" b="1" dirty="0" err="1">
                <a:solidFill>
                  <a:srgbClr val="0000FF"/>
                </a:solidFill>
              </a:rPr>
              <a:t>Câu</a:t>
            </a:r>
            <a:r>
              <a:rPr lang="fr-FR" sz="5400" b="1" dirty="0">
                <a:solidFill>
                  <a:srgbClr val="0000FF"/>
                </a:solidFill>
              </a:rPr>
              <a:t> 2: </a:t>
            </a:r>
            <a:r>
              <a:rPr lang="fr-FR" sz="5400" b="1" dirty="0" err="1" smtClean="0">
                <a:solidFill>
                  <a:srgbClr val="0000FF"/>
                </a:solidFill>
              </a:rPr>
              <a:t>Nêu</a:t>
            </a:r>
            <a:r>
              <a:rPr lang="fr-FR" sz="5400" b="1" dirty="0" smtClean="0">
                <a:solidFill>
                  <a:srgbClr val="0000FF"/>
                </a:solidFill>
              </a:rPr>
              <a:t> </a:t>
            </a:r>
            <a:r>
              <a:rPr lang="fr-FR" sz="5400" b="1" dirty="0" err="1" smtClean="0">
                <a:solidFill>
                  <a:srgbClr val="0000FF"/>
                </a:solidFill>
              </a:rPr>
              <a:t>một</a:t>
            </a:r>
            <a:r>
              <a:rPr lang="fr-FR" sz="5400" b="1" dirty="0" smtClean="0">
                <a:solidFill>
                  <a:srgbClr val="0000FF"/>
                </a:solidFill>
              </a:rPr>
              <a:t> </a:t>
            </a:r>
            <a:r>
              <a:rPr lang="fr-FR" sz="5400" b="1" dirty="0" err="1" smtClean="0">
                <a:solidFill>
                  <a:srgbClr val="0000FF"/>
                </a:solidFill>
              </a:rPr>
              <a:t>số</a:t>
            </a:r>
            <a:r>
              <a:rPr lang="fr-FR" sz="5400" b="1" dirty="0" smtClean="0">
                <a:solidFill>
                  <a:srgbClr val="0000FF"/>
                </a:solidFill>
              </a:rPr>
              <a:t> </a:t>
            </a:r>
            <a:r>
              <a:rPr lang="fr-FR" sz="5400" b="1" dirty="0" err="1" smtClean="0">
                <a:solidFill>
                  <a:srgbClr val="0000FF"/>
                </a:solidFill>
              </a:rPr>
              <a:t>yếu</a:t>
            </a:r>
            <a:r>
              <a:rPr lang="fr-FR" sz="5400" b="1" dirty="0" smtClean="0">
                <a:solidFill>
                  <a:srgbClr val="0000FF"/>
                </a:solidFill>
              </a:rPr>
              <a:t> </a:t>
            </a:r>
            <a:r>
              <a:rPr lang="fr-FR" sz="5400" b="1" dirty="0" err="1" smtClean="0">
                <a:solidFill>
                  <a:srgbClr val="0000FF"/>
                </a:solidFill>
              </a:rPr>
              <a:t>tố</a:t>
            </a:r>
            <a:r>
              <a:rPr lang="fr-FR" sz="5400" b="1" dirty="0" smtClean="0">
                <a:solidFill>
                  <a:srgbClr val="0000FF"/>
                </a:solidFill>
              </a:rPr>
              <a:t> </a:t>
            </a:r>
            <a:r>
              <a:rPr lang="fr-FR" sz="5400" b="1" dirty="0" err="1" smtClean="0">
                <a:solidFill>
                  <a:srgbClr val="0000FF"/>
                </a:solidFill>
              </a:rPr>
              <a:t>của</a:t>
            </a:r>
            <a:r>
              <a:rPr lang="fr-FR" sz="5400" b="1" dirty="0" smtClean="0">
                <a:solidFill>
                  <a:srgbClr val="0000FF"/>
                </a:solidFill>
              </a:rPr>
              <a:t> </a:t>
            </a:r>
            <a:r>
              <a:rPr lang="fr-FR" sz="5400" b="1" dirty="0" err="1" smtClean="0">
                <a:solidFill>
                  <a:srgbClr val="0000FF"/>
                </a:solidFill>
              </a:rPr>
              <a:t>bản</a:t>
            </a:r>
            <a:r>
              <a:rPr lang="fr-FR" sz="5400" b="1" dirty="0" smtClean="0">
                <a:solidFill>
                  <a:srgbClr val="0000FF"/>
                </a:solidFill>
              </a:rPr>
              <a:t> </a:t>
            </a:r>
            <a:r>
              <a:rPr lang="fr-FR" sz="5400" b="1" dirty="0" err="1" smtClean="0">
                <a:solidFill>
                  <a:srgbClr val="0000FF"/>
                </a:solidFill>
              </a:rPr>
              <a:t>đồ</a:t>
            </a:r>
            <a:r>
              <a:rPr lang="fr-FR" sz="5400" b="1" dirty="0" smtClean="0">
                <a:solidFill>
                  <a:srgbClr val="0000FF"/>
                </a:solidFill>
              </a:rPr>
              <a:t>.</a:t>
            </a:r>
            <a:endParaRPr lang="en-US" sz="5400" b="1" dirty="0">
              <a:solidFill>
                <a:srgbClr val="0000FF"/>
              </a:solidFill>
            </a:endParaRPr>
          </a:p>
        </p:txBody>
      </p:sp>
      <p:sp>
        <p:nvSpPr>
          <p:cNvPr id="49165" name="Text Box 13"/>
          <p:cNvSpPr txBox="1">
            <a:spLocks noChangeArrowheads="1"/>
          </p:cNvSpPr>
          <p:nvPr/>
        </p:nvSpPr>
        <p:spPr bwMode="auto">
          <a:xfrm>
            <a:off x="457200" y="2362200"/>
            <a:ext cx="837565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5400" b="1" dirty="0" err="1">
                <a:solidFill>
                  <a:srgbClr val="0000FF"/>
                </a:solidFill>
              </a:rPr>
              <a:t>Câu</a:t>
            </a:r>
            <a:r>
              <a:rPr lang="fr-FR" sz="5400" b="1" dirty="0">
                <a:solidFill>
                  <a:srgbClr val="0000FF"/>
                </a:solidFill>
              </a:rPr>
              <a:t> 3 : </a:t>
            </a:r>
            <a:r>
              <a:rPr lang="fr-FR" sz="5400" b="1" dirty="0" err="1" smtClean="0">
                <a:solidFill>
                  <a:srgbClr val="0000FF"/>
                </a:solidFill>
              </a:rPr>
              <a:t>Nêu</a:t>
            </a:r>
            <a:r>
              <a:rPr lang="fr-FR" sz="5400" b="1" dirty="0" smtClean="0">
                <a:solidFill>
                  <a:srgbClr val="0000FF"/>
                </a:solidFill>
              </a:rPr>
              <a:t> </a:t>
            </a:r>
            <a:r>
              <a:rPr lang="fr-FR" sz="5400" b="1" dirty="0" err="1" smtClean="0">
                <a:solidFill>
                  <a:srgbClr val="0000FF"/>
                </a:solidFill>
              </a:rPr>
              <a:t>các</a:t>
            </a:r>
            <a:r>
              <a:rPr lang="fr-FR" sz="5400" b="1" dirty="0" smtClean="0">
                <a:solidFill>
                  <a:srgbClr val="0000FF"/>
                </a:solidFill>
              </a:rPr>
              <a:t> </a:t>
            </a:r>
            <a:r>
              <a:rPr lang="fr-FR" sz="5400" b="1" dirty="0" err="1" smtClean="0">
                <a:solidFill>
                  <a:srgbClr val="0000FF"/>
                </a:solidFill>
              </a:rPr>
              <a:t>bước</a:t>
            </a:r>
            <a:r>
              <a:rPr lang="fr-FR" sz="5400" b="1" dirty="0" smtClean="0">
                <a:solidFill>
                  <a:srgbClr val="0000FF"/>
                </a:solidFill>
              </a:rPr>
              <a:t> </a:t>
            </a:r>
            <a:r>
              <a:rPr lang="fr-FR" sz="5400" b="1" dirty="0" err="1" smtClean="0">
                <a:solidFill>
                  <a:srgbClr val="0000FF"/>
                </a:solidFill>
              </a:rPr>
              <a:t>sử</a:t>
            </a:r>
            <a:r>
              <a:rPr lang="fr-FR" sz="5400" b="1" dirty="0" smtClean="0">
                <a:solidFill>
                  <a:srgbClr val="0000FF"/>
                </a:solidFill>
              </a:rPr>
              <a:t> </a:t>
            </a:r>
            <a:r>
              <a:rPr lang="fr-FR" sz="5400" b="1" dirty="0" err="1" smtClean="0">
                <a:solidFill>
                  <a:srgbClr val="0000FF"/>
                </a:solidFill>
              </a:rPr>
              <a:t>dụng</a:t>
            </a:r>
            <a:r>
              <a:rPr lang="fr-FR" sz="5400" b="1" dirty="0" smtClean="0">
                <a:solidFill>
                  <a:srgbClr val="0000FF"/>
                </a:solidFill>
              </a:rPr>
              <a:t> </a:t>
            </a:r>
            <a:r>
              <a:rPr lang="fr-FR" sz="5400" b="1" dirty="0" err="1" smtClean="0">
                <a:solidFill>
                  <a:srgbClr val="0000FF"/>
                </a:solidFill>
              </a:rPr>
              <a:t>bản</a:t>
            </a:r>
            <a:r>
              <a:rPr lang="fr-FR" sz="5400" b="1" dirty="0" smtClean="0">
                <a:solidFill>
                  <a:srgbClr val="0000FF"/>
                </a:solidFill>
              </a:rPr>
              <a:t> </a:t>
            </a:r>
            <a:r>
              <a:rPr lang="fr-FR" sz="5400" b="1" dirty="0" err="1" smtClean="0">
                <a:solidFill>
                  <a:srgbClr val="0000FF"/>
                </a:solidFill>
              </a:rPr>
              <a:t>đồ</a:t>
            </a:r>
            <a:r>
              <a:rPr lang="fr-FR" sz="5400" b="1" dirty="0" smtClean="0">
                <a:solidFill>
                  <a:srgbClr val="0000FF"/>
                </a:solidFill>
              </a:rPr>
              <a:t>.</a:t>
            </a:r>
            <a:endParaRPr lang="en-US" sz="54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9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9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9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9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6" dur="500"/>
                                        <p:tgtEl>
                                          <p:spTgt spid="491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9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9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9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6" dur="500"/>
                                        <p:tgtEl>
                                          <p:spTgt spid="49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62" grpId="0"/>
      <p:bldP spid="49162" grpId="1"/>
      <p:bldP spid="49163" grpId="0"/>
      <p:bldP spid="49163" grpId="1"/>
      <p:bldP spid="4916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304" name="Picture 8" descr="teddy_bear_reading_st_a_hc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flipH="1">
            <a:off x="7086600" y="3733800"/>
            <a:ext cx="1506537" cy="151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305" name="Picture 9" descr="cooltext416700129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667000" y="990600"/>
            <a:ext cx="3432175" cy="164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6" descr="1 (1541)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286000" y="3200400"/>
            <a:ext cx="4419600" cy="2438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5306" name="WordArt 10" descr="3900c34f3c7bfe9f57b3dd0344203623-10053"/>
          <p:cNvSpPr>
            <a:spLocks noChangeArrowheads="1" noChangeShapeType="1" noTextEdit="1"/>
          </p:cNvSpPr>
          <p:nvPr/>
        </p:nvSpPr>
        <p:spPr bwMode="auto">
          <a:xfrm>
            <a:off x="2362200" y="2895600"/>
            <a:ext cx="4876800" cy="935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b="1" kern="10" dirty="0" smtClean="0">
                <a:ln w="9525">
                  <a:solidFill>
                    <a:srgbClr val="4203F3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NƯỚC VĂN LANG</a:t>
            </a:r>
            <a:endParaRPr lang="en-US" sz="2000" b="1" kern="10" dirty="0">
              <a:ln w="9525">
                <a:solidFill>
                  <a:srgbClr val="4203F3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>
    <p:fade/>
    <p:sndAc>
      <p:stSnd>
        <p:snd r:embed="rId2" name="Tieng chim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53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53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53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28600" y="228600"/>
            <a:ext cx="8763000" cy="1295400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perspectiveRelaxedModerately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BUỔI ĐẦU DỰNG NƯỚC VÀ </a:t>
            </a:r>
            <a:r>
              <a:rPr lang="en-US" sz="3200" b="1" dirty="0" err="1" smtClean="0">
                <a:solidFill>
                  <a:srgbClr val="FF0000"/>
                </a:solidFill>
              </a:rPr>
              <a:t>GiỮ</a:t>
            </a:r>
            <a:r>
              <a:rPr lang="en-US" sz="3200" b="1" dirty="0" smtClean="0">
                <a:solidFill>
                  <a:srgbClr val="FF0000"/>
                </a:solidFill>
              </a:rPr>
              <a:t> NƯỚC</a:t>
            </a:r>
          </a:p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(</a:t>
            </a:r>
            <a:r>
              <a:rPr lang="en-US" sz="3200" b="1" dirty="0" err="1" smtClean="0">
                <a:solidFill>
                  <a:srgbClr val="FF0000"/>
                </a:solidFill>
              </a:rPr>
              <a:t>Khoảng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năm</a:t>
            </a:r>
            <a:r>
              <a:rPr lang="en-US" sz="3200" b="1" dirty="0" smtClean="0">
                <a:solidFill>
                  <a:srgbClr val="FF0000"/>
                </a:solidFill>
              </a:rPr>
              <a:t> 700 TCN </a:t>
            </a:r>
            <a:r>
              <a:rPr lang="en-US" sz="3200" b="1" dirty="0" err="1" smtClean="0">
                <a:solidFill>
                  <a:srgbClr val="FF0000"/>
                </a:solidFill>
              </a:rPr>
              <a:t>đến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năm</a:t>
            </a:r>
            <a:r>
              <a:rPr lang="en-US" sz="3200" b="1" dirty="0" smtClean="0">
                <a:solidFill>
                  <a:srgbClr val="FF0000"/>
                </a:solidFill>
              </a:rPr>
              <a:t> 179 TCN)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2400" y="2362200"/>
            <a:ext cx="8763000" cy="3810000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bliqueTop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b="1" dirty="0" err="1" smtClean="0">
                <a:solidFill>
                  <a:schemeClr val="tx1"/>
                </a:solidFill>
              </a:rPr>
              <a:t>Trên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đất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nước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ta</a:t>
            </a:r>
            <a:r>
              <a:rPr lang="en-US" sz="3200" b="1" dirty="0" smtClean="0">
                <a:solidFill>
                  <a:schemeClr val="tx1"/>
                </a:solidFill>
              </a:rPr>
              <a:t>, </a:t>
            </a:r>
            <a:r>
              <a:rPr lang="en-US" sz="3200" b="1" dirty="0" err="1" smtClean="0">
                <a:solidFill>
                  <a:schemeClr val="tx1"/>
                </a:solidFill>
              </a:rPr>
              <a:t>từ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xa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xưa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đã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có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người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sinh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sống</a:t>
            </a:r>
            <a:r>
              <a:rPr lang="en-US" sz="3200" b="1" dirty="0" smtClean="0">
                <a:solidFill>
                  <a:schemeClr val="tx1"/>
                </a:solidFill>
              </a:rPr>
              <a:t>. </a:t>
            </a:r>
            <a:r>
              <a:rPr lang="en-US" sz="3200" b="1" dirty="0" err="1" smtClean="0">
                <a:solidFill>
                  <a:schemeClr val="tx1"/>
                </a:solidFill>
              </a:rPr>
              <a:t>Khoảng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năm</a:t>
            </a:r>
            <a:r>
              <a:rPr lang="en-US" sz="3200" b="1" dirty="0" smtClean="0">
                <a:solidFill>
                  <a:schemeClr val="tx1"/>
                </a:solidFill>
              </a:rPr>
              <a:t> 700 </a:t>
            </a:r>
            <a:r>
              <a:rPr lang="en-US" sz="3200" b="1" dirty="0" err="1" smtClean="0">
                <a:solidFill>
                  <a:schemeClr val="tx1"/>
                </a:solidFill>
              </a:rPr>
              <a:t>trước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Công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Nguyên</a:t>
            </a:r>
            <a:r>
              <a:rPr lang="en-US" sz="3200" b="1" dirty="0" smtClean="0">
                <a:solidFill>
                  <a:schemeClr val="tx1"/>
                </a:solidFill>
              </a:rPr>
              <a:t> (TCN), </a:t>
            </a:r>
            <a:r>
              <a:rPr lang="en-US" sz="3200" b="1" dirty="0" err="1" smtClean="0">
                <a:solidFill>
                  <a:schemeClr val="tx1"/>
                </a:solidFill>
              </a:rPr>
              <a:t>trên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địa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phận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Bắc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Bộ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và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Bắc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Trung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Bộ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hiện</a:t>
            </a:r>
            <a:r>
              <a:rPr lang="en-US" sz="3200" b="1" dirty="0" smtClean="0">
                <a:solidFill>
                  <a:schemeClr val="tx1"/>
                </a:solidFill>
              </a:rPr>
              <a:t> nay, </a:t>
            </a:r>
            <a:r>
              <a:rPr lang="en-US" sz="3200" b="1" dirty="0" err="1" smtClean="0">
                <a:solidFill>
                  <a:schemeClr val="tx1"/>
                </a:solidFill>
              </a:rPr>
              <a:t>nước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Văn</a:t>
            </a:r>
            <a:r>
              <a:rPr lang="en-US" sz="3200" b="1" dirty="0" smtClean="0">
                <a:solidFill>
                  <a:schemeClr val="tx1"/>
                </a:solidFill>
              </a:rPr>
              <a:t> Lang </a:t>
            </a:r>
            <a:r>
              <a:rPr lang="en-US" sz="3200" b="1" dirty="0" err="1" smtClean="0">
                <a:solidFill>
                  <a:schemeClr val="tx1"/>
                </a:solidFill>
              </a:rPr>
              <a:t>đã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ra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đời</a:t>
            </a:r>
            <a:r>
              <a:rPr lang="en-US" sz="3200" b="1" dirty="0" smtClean="0">
                <a:solidFill>
                  <a:schemeClr val="tx1"/>
                </a:solidFill>
              </a:rPr>
              <a:t>. </a:t>
            </a:r>
            <a:r>
              <a:rPr lang="en-US" sz="3200" b="1" dirty="0" err="1" smtClean="0">
                <a:solidFill>
                  <a:schemeClr val="tx1"/>
                </a:solidFill>
              </a:rPr>
              <a:t>Nối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tiếp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Văn</a:t>
            </a:r>
            <a:r>
              <a:rPr lang="en-US" sz="3200" b="1" dirty="0" smtClean="0">
                <a:solidFill>
                  <a:schemeClr val="tx1"/>
                </a:solidFill>
              </a:rPr>
              <a:t> Lang </a:t>
            </a:r>
            <a:r>
              <a:rPr lang="en-US" sz="3200" b="1" dirty="0" err="1" smtClean="0">
                <a:solidFill>
                  <a:schemeClr val="tx1"/>
                </a:solidFill>
              </a:rPr>
              <a:t>là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nước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Âu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Lạc</a:t>
            </a:r>
            <a:r>
              <a:rPr lang="en-US" sz="3200" b="1" dirty="0" smtClean="0">
                <a:solidFill>
                  <a:schemeClr val="tx1"/>
                </a:solidFill>
              </a:rPr>
              <a:t>. </a:t>
            </a:r>
            <a:r>
              <a:rPr lang="en-US" sz="3200" b="1" dirty="0" err="1" smtClean="0">
                <a:solidFill>
                  <a:schemeClr val="tx1"/>
                </a:solidFill>
              </a:rPr>
              <a:t>Đó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là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buổi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đầu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dựng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nước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và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giữ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nước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của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dân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tộc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ta</a:t>
            </a:r>
            <a:r>
              <a:rPr lang="en-US" sz="3200" b="1" dirty="0" smtClean="0">
                <a:solidFill>
                  <a:schemeClr val="tx1"/>
                </a:solidFill>
              </a:rPr>
              <a:t>. </a:t>
            </a:r>
            <a:r>
              <a:rPr lang="en-US" sz="3200" b="1" dirty="0" err="1" smtClean="0">
                <a:solidFill>
                  <a:schemeClr val="tx1"/>
                </a:solidFill>
              </a:rPr>
              <a:t>Lịch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sử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gọi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đây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là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thời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đại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Hùng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Vương</a:t>
            </a:r>
            <a:r>
              <a:rPr lang="en-US" sz="3200" b="1" dirty="0" smtClean="0">
                <a:solidFill>
                  <a:schemeClr val="tx1"/>
                </a:solidFill>
              </a:rPr>
              <a:t>-An </a:t>
            </a:r>
            <a:r>
              <a:rPr lang="en-US" sz="3200" b="1" dirty="0" err="1" smtClean="0">
                <a:solidFill>
                  <a:schemeClr val="tx1"/>
                </a:solidFill>
              </a:rPr>
              <a:t>Dương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Vương</a:t>
            </a:r>
            <a:endParaRPr lang="en-US" sz="32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28600" y="304800"/>
            <a:ext cx="8763000" cy="1295400"/>
          </a:xfrm>
          <a:prstGeom prst="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00050" indent="-400050" algn="just"/>
            <a:r>
              <a:rPr lang="en-US" sz="3200" b="1" dirty="0" smtClean="0">
                <a:solidFill>
                  <a:srgbClr val="0000FF"/>
                </a:solidFill>
              </a:rPr>
              <a:t>1.Thời </a:t>
            </a:r>
            <a:r>
              <a:rPr lang="en-US" sz="3200" b="1" dirty="0" err="1" smtClean="0">
                <a:solidFill>
                  <a:srgbClr val="0000FF"/>
                </a:solidFill>
              </a:rPr>
              <a:t>gian</a:t>
            </a:r>
            <a:r>
              <a:rPr lang="en-US" sz="3200" b="1" dirty="0" smtClean="0">
                <a:solidFill>
                  <a:srgbClr val="0000FF"/>
                </a:solidFill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</a:rPr>
              <a:t>hình</a:t>
            </a:r>
            <a:r>
              <a:rPr lang="en-US" sz="3200" b="1" dirty="0" smtClean="0">
                <a:solidFill>
                  <a:srgbClr val="0000FF"/>
                </a:solidFill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</a:rPr>
              <a:t>thành</a:t>
            </a:r>
            <a:r>
              <a:rPr lang="en-US" sz="3200" b="1" dirty="0" smtClean="0">
                <a:solidFill>
                  <a:srgbClr val="0000FF"/>
                </a:solidFill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</a:rPr>
              <a:t>và</a:t>
            </a:r>
            <a:r>
              <a:rPr lang="en-US" sz="3200" b="1" dirty="0" smtClean="0">
                <a:solidFill>
                  <a:srgbClr val="0000FF"/>
                </a:solidFill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</a:rPr>
              <a:t>địa</a:t>
            </a:r>
            <a:r>
              <a:rPr lang="en-US" sz="3200" b="1" dirty="0" smtClean="0">
                <a:solidFill>
                  <a:srgbClr val="0000FF"/>
                </a:solidFill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</a:rPr>
              <a:t>phận</a:t>
            </a:r>
            <a:r>
              <a:rPr lang="en-US" sz="3200" b="1" dirty="0" smtClean="0">
                <a:solidFill>
                  <a:srgbClr val="0000FF"/>
                </a:solidFill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</a:rPr>
              <a:t>của</a:t>
            </a:r>
            <a:r>
              <a:rPr lang="en-US" sz="3200" b="1" dirty="0" smtClean="0">
                <a:solidFill>
                  <a:srgbClr val="0000FF"/>
                </a:solidFill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</a:rPr>
              <a:t>nước</a:t>
            </a:r>
            <a:r>
              <a:rPr lang="en-US" sz="3200" b="1" dirty="0" smtClean="0">
                <a:solidFill>
                  <a:srgbClr val="0000FF"/>
                </a:solidFill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</a:rPr>
              <a:t>Văn</a:t>
            </a:r>
            <a:r>
              <a:rPr lang="en-US" sz="3200" b="1" dirty="0" smtClean="0">
                <a:solidFill>
                  <a:srgbClr val="0000FF"/>
                </a:solidFill>
              </a:rPr>
              <a:t> Lang</a:t>
            </a:r>
          </a:p>
        </p:txBody>
      </p:sp>
      <p:sp>
        <p:nvSpPr>
          <p:cNvPr id="4" name="Rectangle 3"/>
          <p:cNvSpPr/>
          <p:nvPr/>
        </p:nvSpPr>
        <p:spPr>
          <a:xfrm>
            <a:off x="228600" y="2057400"/>
            <a:ext cx="8763000" cy="1828800"/>
          </a:xfrm>
          <a:prstGeom prst="rect">
            <a:avLst/>
          </a:prstGeom>
          <a:solidFill>
            <a:srgbClr val="CCFF66"/>
          </a:solidFill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b="1" dirty="0" err="1" smtClean="0">
                <a:solidFill>
                  <a:schemeClr val="tx1"/>
                </a:solidFill>
              </a:rPr>
              <a:t>Khoảng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năm</a:t>
            </a:r>
            <a:r>
              <a:rPr lang="en-US" sz="3200" b="1" dirty="0" smtClean="0">
                <a:solidFill>
                  <a:schemeClr val="tx1"/>
                </a:solidFill>
              </a:rPr>
              <a:t> 700 TCN, ở </a:t>
            </a:r>
            <a:r>
              <a:rPr lang="en-US" sz="3200" b="1" dirty="0" err="1" smtClean="0">
                <a:solidFill>
                  <a:schemeClr val="tx1"/>
                </a:solidFill>
              </a:rPr>
              <a:t>khu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vực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sông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Hồng</a:t>
            </a:r>
            <a:r>
              <a:rPr lang="en-US" sz="3200" b="1" dirty="0" smtClean="0">
                <a:solidFill>
                  <a:schemeClr val="tx1"/>
                </a:solidFill>
              </a:rPr>
              <a:t>, </a:t>
            </a:r>
            <a:r>
              <a:rPr lang="en-US" sz="3200" b="1" dirty="0" err="1" smtClean="0">
                <a:solidFill>
                  <a:schemeClr val="tx1"/>
                </a:solidFill>
              </a:rPr>
              <a:t>sông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Mã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và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sông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Cả</a:t>
            </a:r>
            <a:r>
              <a:rPr lang="en-US" sz="3200" b="1" dirty="0" smtClean="0">
                <a:solidFill>
                  <a:schemeClr val="tx1"/>
                </a:solidFill>
              </a:rPr>
              <a:t>, </a:t>
            </a:r>
            <a:r>
              <a:rPr lang="en-US" sz="3200" b="1" dirty="0" err="1" smtClean="0">
                <a:solidFill>
                  <a:schemeClr val="tx1"/>
                </a:solidFill>
              </a:rPr>
              <a:t>nơi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người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Lạc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Việt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sinh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sống</a:t>
            </a:r>
            <a:r>
              <a:rPr lang="en-US" sz="3200" b="1" dirty="0" smtClean="0">
                <a:solidFill>
                  <a:schemeClr val="tx1"/>
                </a:solidFill>
              </a:rPr>
              <a:t>, </a:t>
            </a:r>
            <a:r>
              <a:rPr lang="en-US" sz="3200" b="1" dirty="0" err="1" smtClean="0">
                <a:solidFill>
                  <a:schemeClr val="tx1"/>
                </a:solidFill>
              </a:rPr>
              <a:t>nước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Văn</a:t>
            </a:r>
            <a:r>
              <a:rPr lang="en-US" sz="3200" b="1" dirty="0" smtClean="0">
                <a:solidFill>
                  <a:schemeClr val="tx1"/>
                </a:solidFill>
              </a:rPr>
              <a:t> Lang </a:t>
            </a:r>
            <a:r>
              <a:rPr lang="en-US" sz="3200" b="1" dirty="0" err="1" smtClean="0">
                <a:solidFill>
                  <a:schemeClr val="tx1"/>
                </a:solidFill>
              </a:rPr>
              <a:t>đã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ra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đời</a:t>
            </a:r>
            <a:r>
              <a:rPr lang="en-US" sz="3200" b="1" dirty="0" smtClean="0">
                <a:solidFill>
                  <a:schemeClr val="tx1"/>
                </a:solidFill>
              </a:rPr>
              <a:t>. 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" y="4572000"/>
            <a:ext cx="8763000" cy="1371600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b="1" dirty="0" err="1" smtClean="0">
                <a:solidFill>
                  <a:schemeClr val="tx1"/>
                </a:solidFill>
              </a:rPr>
              <a:t>Hãy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xác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định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trên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lược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đồ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những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khu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vực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mà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người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Lạc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Việt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đã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từng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sinh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sống</a:t>
            </a:r>
            <a:r>
              <a:rPr lang="en-US" sz="3200" b="1" dirty="0" smtClean="0">
                <a:solidFill>
                  <a:schemeClr val="tx1"/>
                </a:solidFill>
              </a:rPr>
              <a:t>.</a:t>
            </a:r>
            <a:endParaRPr lang="en-US" sz="32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6448425" y="5553075"/>
            <a:ext cx="11430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2010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8600" y="0"/>
            <a:ext cx="8763000" cy="1295400"/>
          </a:xfrm>
          <a:prstGeom prst="rect">
            <a:avLst/>
          </a:prstGeom>
          <a:solidFill>
            <a:srgbClr val="66FF99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just"/>
            <a:r>
              <a:rPr lang="en-US" sz="3200" b="1" dirty="0" smtClean="0">
                <a:solidFill>
                  <a:srgbClr val="FF0000"/>
                </a:solidFill>
              </a:rPr>
              <a:t>1.Thời </a:t>
            </a:r>
            <a:r>
              <a:rPr lang="en-US" sz="3200" b="1" dirty="0" err="1" smtClean="0">
                <a:solidFill>
                  <a:srgbClr val="FF0000"/>
                </a:solidFill>
              </a:rPr>
              <a:t>gian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hình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thành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và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địa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phận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của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nước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Văn</a:t>
            </a:r>
            <a:r>
              <a:rPr lang="en-US" sz="3200" b="1" dirty="0" smtClean="0">
                <a:solidFill>
                  <a:srgbClr val="FF0000"/>
                </a:solidFill>
              </a:rPr>
              <a:t> Lang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152400" y="1600200"/>
            <a:ext cx="8763000" cy="2228850"/>
            <a:chOff x="152400" y="1600200"/>
            <a:chExt cx="8763000" cy="2228850"/>
          </a:xfrm>
        </p:grpSpPr>
        <p:sp>
          <p:nvSpPr>
            <p:cNvPr id="5" name="Rectangle 4"/>
            <p:cNvSpPr/>
            <p:nvPr/>
          </p:nvSpPr>
          <p:spPr>
            <a:xfrm>
              <a:off x="152400" y="1600200"/>
              <a:ext cx="8763000" cy="60960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err="1" smtClean="0">
                  <a:solidFill>
                    <a:schemeClr val="tx1"/>
                  </a:solidFill>
                </a:rPr>
                <a:t>Nhà</a:t>
              </a:r>
              <a:r>
                <a:rPr lang="en-US" sz="2800" b="1" dirty="0" smtClean="0">
                  <a:solidFill>
                    <a:schemeClr val="tx1"/>
                  </a:solidFill>
                </a:rPr>
                <a:t> </a:t>
              </a:r>
              <a:r>
                <a:rPr lang="en-US" sz="2800" b="1" dirty="0" err="1" smtClean="0">
                  <a:solidFill>
                    <a:schemeClr val="tx1"/>
                  </a:solidFill>
                </a:rPr>
                <a:t>nước</a:t>
              </a:r>
              <a:r>
                <a:rPr lang="en-US" sz="2800" b="1" dirty="0" smtClean="0">
                  <a:solidFill>
                    <a:schemeClr val="tx1"/>
                  </a:solidFill>
                </a:rPr>
                <a:t> </a:t>
              </a:r>
              <a:r>
                <a:rPr lang="en-US" sz="2800" b="1" dirty="0" err="1" smtClean="0">
                  <a:solidFill>
                    <a:schemeClr val="tx1"/>
                  </a:solidFill>
                </a:rPr>
                <a:t>đầu</a:t>
              </a:r>
              <a:r>
                <a:rPr lang="en-US" sz="2800" b="1" dirty="0" smtClean="0">
                  <a:solidFill>
                    <a:schemeClr val="tx1"/>
                  </a:solidFill>
                </a:rPr>
                <a:t> </a:t>
              </a:r>
              <a:r>
                <a:rPr lang="en-US" sz="2800" b="1" dirty="0" err="1" smtClean="0">
                  <a:solidFill>
                    <a:schemeClr val="tx1"/>
                  </a:solidFill>
                </a:rPr>
                <a:t>tiên</a:t>
              </a:r>
              <a:r>
                <a:rPr lang="en-US" sz="2800" b="1" dirty="0" smtClean="0">
                  <a:solidFill>
                    <a:schemeClr val="tx1"/>
                  </a:solidFill>
                </a:rPr>
                <a:t> </a:t>
              </a:r>
              <a:r>
                <a:rPr lang="en-US" sz="2800" b="1" dirty="0" err="1" smtClean="0">
                  <a:solidFill>
                    <a:schemeClr val="tx1"/>
                  </a:solidFill>
                </a:rPr>
                <a:t>của</a:t>
              </a:r>
              <a:r>
                <a:rPr lang="en-US" sz="2800" b="1" dirty="0" smtClean="0">
                  <a:solidFill>
                    <a:schemeClr val="tx1"/>
                  </a:solidFill>
                </a:rPr>
                <a:t> </a:t>
              </a:r>
              <a:r>
                <a:rPr lang="en-US" sz="2800" b="1" dirty="0" err="1" smtClean="0">
                  <a:solidFill>
                    <a:schemeClr val="tx1"/>
                  </a:solidFill>
                </a:rPr>
                <a:t>người</a:t>
              </a:r>
              <a:r>
                <a:rPr lang="en-US" sz="2800" b="1" dirty="0" smtClean="0">
                  <a:solidFill>
                    <a:schemeClr val="tx1"/>
                  </a:solidFill>
                </a:rPr>
                <a:t> </a:t>
              </a:r>
              <a:r>
                <a:rPr lang="en-US" sz="2800" b="1" dirty="0" err="1" smtClean="0">
                  <a:solidFill>
                    <a:schemeClr val="tx1"/>
                  </a:solidFill>
                </a:rPr>
                <a:t>Lạc</a:t>
              </a:r>
              <a:r>
                <a:rPr lang="en-US" sz="2800" b="1" dirty="0" smtClean="0">
                  <a:solidFill>
                    <a:schemeClr val="tx1"/>
                  </a:solidFill>
                </a:rPr>
                <a:t> </a:t>
              </a:r>
              <a:r>
                <a:rPr lang="en-US" sz="2800" b="1" dirty="0" err="1" smtClean="0">
                  <a:solidFill>
                    <a:schemeClr val="tx1"/>
                  </a:solidFill>
                </a:rPr>
                <a:t>Việt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152400" y="2209800"/>
              <a:ext cx="3581400" cy="523875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r>
                <a:rPr lang="en-US" sz="2800" b="1" dirty="0" err="1" smtClean="0">
                  <a:solidFill>
                    <a:schemeClr val="tx1"/>
                  </a:solidFill>
                </a:rPr>
                <a:t>Tên</a:t>
              </a:r>
              <a:r>
                <a:rPr lang="en-US" sz="2800" b="1" dirty="0" smtClean="0">
                  <a:solidFill>
                    <a:schemeClr val="tx1"/>
                  </a:solidFill>
                </a:rPr>
                <a:t> </a:t>
              </a:r>
              <a:r>
                <a:rPr lang="en-US" sz="2800" b="1" dirty="0" err="1" smtClean="0">
                  <a:solidFill>
                    <a:schemeClr val="tx1"/>
                  </a:solidFill>
                </a:rPr>
                <a:t>nước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52400" y="2733675"/>
              <a:ext cx="3581400" cy="561975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r>
                <a:rPr lang="en-US" sz="2800" b="1" dirty="0" err="1" smtClean="0">
                  <a:solidFill>
                    <a:schemeClr val="tx1"/>
                  </a:solidFill>
                </a:rPr>
                <a:t>Thời</a:t>
              </a:r>
              <a:r>
                <a:rPr lang="en-US" sz="2800" b="1" dirty="0" smtClean="0">
                  <a:solidFill>
                    <a:schemeClr val="tx1"/>
                  </a:solidFill>
                </a:rPr>
                <a:t> </a:t>
              </a:r>
              <a:r>
                <a:rPr lang="en-US" sz="2800" b="1" dirty="0" err="1" smtClean="0">
                  <a:solidFill>
                    <a:schemeClr val="tx1"/>
                  </a:solidFill>
                </a:rPr>
                <a:t>điểm</a:t>
              </a:r>
              <a:r>
                <a:rPr lang="en-US" sz="2800" b="1" dirty="0" smtClean="0">
                  <a:solidFill>
                    <a:schemeClr val="tx1"/>
                  </a:solidFill>
                </a:rPr>
                <a:t> </a:t>
              </a:r>
              <a:r>
                <a:rPr lang="en-US" sz="2800" b="1" dirty="0" err="1" smtClean="0">
                  <a:solidFill>
                    <a:schemeClr val="tx1"/>
                  </a:solidFill>
                </a:rPr>
                <a:t>ra</a:t>
              </a:r>
              <a:r>
                <a:rPr lang="en-US" sz="2800" b="1" dirty="0" smtClean="0">
                  <a:solidFill>
                    <a:schemeClr val="tx1"/>
                  </a:solidFill>
                </a:rPr>
                <a:t> </a:t>
              </a:r>
              <a:r>
                <a:rPr lang="en-US" sz="2800" b="1" dirty="0" err="1" smtClean="0">
                  <a:solidFill>
                    <a:schemeClr val="tx1"/>
                  </a:solidFill>
                </a:rPr>
                <a:t>đời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52400" y="3295650"/>
              <a:ext cx="3581400" cy="53340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r>
                <a:rPr lang="en-US" sz="2800" b="1" dirty="0" err="1" smtClean="0">
                  <a:solidFill>
                    <a:schemeClr val="tx1"/>
                  </a:solidFill>
                </a:rPr>
                <a:t>Khu</a:t>
              </a:r>
              <a:r>
                <a:rPr lang="en-US" sz="2800" b="1" dirty="0" smtClean="0">
                  <a:solidFill>
                    <a:schemeClr val="tx1"/>
                  </a:solidFill>
                </a:rPr>
                <a:t> </a:t>
              </a:r>
              <a:r>
                <a:rPr lang="en-US" sz="2800" b="1" dirty="0" err="1" smtClean="0">
                  <a:solidFill>
                    <a:schemeClr val="tx1"/>
                  </a:solidFill>
                </a:rPr>
                <a:t>vực</a:t>
              </a:r>
              <a:r>
                <a:rPr lang="en-US" sz="2800" b="1" dirty="0" smtClean="0">
                  <a:solidFill>
                    <a:schemeClr val="tx1"/>
                  </a:solidFill>
                </a:rPr>
                <a:t> </a:t>
              </a:r>
              <a:r>
                <a:rPr lang="en-US" sz="2800" b="1" dirty="0" err="1" smtClean="0">
                  <a:solidFill>
                    <a:schemeClr val="tx1"/>
                  </a:solidFill>
                </a:rPr>
                <a:t>hình</a:t>
              </a:r>
              <a:r>
                <a:rPr lang="en-US" sz="2800" b="1" dirty="0" smtClean="0">
                  <a:solidFill>
                    <a:schemeClr val="tx1"/>
                  </a:solidFill>
                </a:rPr>
                <a:t> </a:t>
              </a:r>
              <a:r>
                <a:rPr lang="en-US" sz="2800" b="1" dirty="0" err="1" smtClean="0">
                  <a:solidFill>
                    <a:schemeClr val="tx1"/>
                  </a:solidFill>
                </a:rPr>
                <a:t>thành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12" name="Rectangle 11"/>
          <p:cNvSpPr/>
          <p:nvPr/>
        </p:nvSpPr>
        <p:spPr>
          <a:xfrm>
            <a:off x="3733800" y="2209800"/>
            <a:ext cx="5181600" cy="5334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err="1" smtClean="0">
                <a:solidFill>
                  <a:schemeClr val="tx1"/>
                </a:solidFill>
              </a:rPr>
              <a:t>Văn</a:t>
            </a:r>
            <a:r>
              <a:rPr lang="en-US" sz="2800" b="1" dirty="0" smtClean="0">
                <a:solidFill>
                  <a:schemeClr val="tx1"/>
                </a:solidFill>
              </a:rPr>
              <a:t> Lang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733800" y="2743200"/>
            <a:ext cx="5181600" cy="55245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err="1" smtClean="0">
                <a:solidFill>
                  <a:schemeClr val="tx1"/>
                </a:solidFill>
              </a:rPr>
              <a:t>Khoảng</a:t>
            </a:r>
            <a:r>
              <a:rPr lang="en-US" sz="2800" b="1" dirty="0" smtClean="0">
                <a:solidFill>
                  <a:schemeClr val="tx1"/>
                </a:solidFill>
              </a:rPr>
              <a:t> 700 </a:t>
            </a:r>
            <a:r>
              <a:rPr lang="en-US" sz="2800" b="1" dirty="0" err="1" smtClean="0">
                <a:solidFill>
                  <a:schemeClr val="tx1"/>
                </a:solidFill>
              </a:rPr>
              <a:t>năm</a:t>
            </a:r>
            <a:r>
              <a:rPr lang="en-US" sz="2800" b="1" dirty="0" smtClean="0">
                <a:solidFill>
                  <a:schemeClr val="tx1"/>
                </a:solidFill>
              </a:rPr>
              <a:t> TCN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733800" y="3286125"/>
            <a:ext cx="5181600" cy="55245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1900" b="1" dirty="0" err="1" smtClean="0">
                <a:solidFill>
                  <a:schemeClr val="tx1"/>
                </a:solidFill>
              </a:rPr>
              <a:t>Khu</a:t>
            </a:r>
            <a:r>
              <a:rPr lang="en-US" sz="1900" b="1" dirty="0" smtClean="0">
                <a:solidFill>
                  <a:schemeClr val="tx1"/>
                </a:solidFill>
              </a:rPr>
              <a:t> </a:t>
            </a:r>
            <a:r>
              <a:rPr lang="en-US" sz="1900" b="1" dirty="0" err="1" smtClean="0">
                <a:solidFill>
                  <a:schemeClr val="tx1"/>
                </a:solidFill>
              </a:rPr>
              <a:t>vực</a:t>
            </a:r>
            <a:r>
              <a:rPr lang="en-US" sz="1900" b="1" dirty="0" smtClean="0">
                <a:solidFill>
                  <a:schemeClr val="tx1"/>
                </a:solidFill>
              </a:rPr>
              <a:t> </a:t>
            </a:r>
            <a:r>
              <a:rPr lang="en-US" sz="1900" b="1" dirty="0" err="1" smtClean="0">
                <a:solidFill>
                  <a:schemeClr val="tx1"/>
                </a:solidFill>
              </a:rPr>
              <a:t>sông</a:t>
            </a:r>
            <a:r>
              <a:rPr lang="en-US" sz="1900" b="1" dirty="0" smtClean="0">
                <a:solidFill>
                  <a:schemeClr val="tx1"/>
                </a:solidFill>
              </a:rPr>
              <a:t> </a:t>
            </a:r>
            <a:r>
              <a:rPr lang="en-US" sz="1900" b="1" dirty="0" err="1" smtClean="0">
                <a:solidFill>
                  <a:schemeClr val="tx1"/>
                </a:solidFill>
              </a:rPr>
              <a:t>Hồng</a:t>
            </a:r>
            <a:r>
              <a:rPr lang="en-US" sz="1900" b="1" dirty="0" smtClean="0">
                <a:solidFill>
                  <a:schemeClr val="tx1"/>
                </a:solidFill>
              </a:rPr>
              <a:t>, </a:t>
            </a:r>
            <a:r>
              <a:rPr lang="en-US" sz="1900" b="1" dirty="0" err="1" smtClean="0">
                <a:solidFill>
                  <a:schemeClr val="tx1"/>
                </a:solidFill>
              </a:rPr>
              <a:t>sông</a:t>
            </a:r>
            <a:r>
              <a:rPr lang="en-US" sz="1900" b="1" dirty="0" smtClean="0">
                <a:solidFill>
                  <a:schemeClr val="tx1"/>
                </a:solidFill>
              </a:rPr>
              <a:t> </a:t>
            </a:r>
            <a:r>
              <a:rPr lang="en-US" sz="1900" b="1" dirty="0" err="1" smtClean="0">
                <a:solidFill>
                  <a:schemeClr val="tx1"/>
                </a:solidFill>
              </a:rPr>
              <a:t>Cả</a:t>
            </a:r>
            <a:r>
              <a:rPr lang="en-US" sz="1900" b="1" dirty="0" smtClean="0">
                <a:solidFill>
                  <a:schemeClr val="tx1"/>
                </a:solidFill>
              </a:rPr>
              <a:t> </a:t>
            </a:r>
            <a:r>
              <a:rPr lang="en-US" sz="1900" b="1" dirty="0" err="1" smtClean="0">
                <a:solidFill>
                  <a:schemeClr val="tx1"/>
                </a:solidFill>
              </a:rPr>
              <a:t>và</a:t>
            </a:r>
            <a:r>
              <a:rPr lang="en-US" sz="1900" b="1" dirty="0" smtClean="0">
                <a:solidFill>
                  <a:schemeClr val="tx1"/>
                </a:solidFill>
              </a:rPr>
              <a:t> </a:t>
            </a:r>
            <a:r>
              <a:rPr lang="en-US" sz="1900" b="1" dirty="0" err="1" smtClean="0">
                <a:solidFill>
                  <a:schemeClr val="tx1"/>
                </a:solidFill>
              </a:rPr>
              <a:t>sông</a:t>
            </a:r>
            <a:r>
              <a:rPr lang="en-US" sz="1900" b="1" dirty="0" smtClean="0">
                <a:solidFill>
                  <a:schemeClr val="tx1"/>
                </a:solidFill>
              </a:rPr>
              <a:t> </a:t>
            </a:r>
            <a:r>
              <a:rPr lang="en-US" sz="1900" b="1" dirty="0" err="1" smtClean="0">
                <a:solidFill>
                  <a:schemeClr val="tx1"/>
                </a:solidFill>
              </a:rPr>
              <a:t>Mã</a:t>
            </a:r>
            <a:endParaRPr lang="en-US" sz="1900" b="1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752725" y="5038725"/>
            <a:ext cx="11430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CN</a:t>
            </a:r>
            <a:endParaRPr lang="en-US" b="1" dirty="0">
              <a:solidFill>
                <a:srgbClr val="FF0000"/>
              </a:solidFill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771525" y="5362575"/>
            <a:ext cx="7010400" cy="248444"/>
            <a:chOff x="771525" y="5362575"/>
            <a:chExt cx="7010400" cy="248444"/>
          </a:xfrm>
        </p:grpSpPr>
        <p:cxnSp>
          <p:nvCxnSpPr>
            <p:cNvPr id="16" name="Straight Arrow Connector 15"/>
            <p:cNvCxnSpPr/>
            <p:nvPr/>
          </p:nvCxnSpPr>
          <p:spPr>
            <a:xfrm>
              <a:off x="771525" y="5486400"/>
              <a:ext cx="7010400" cy="1588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>
              <a:off x="6896100" y="5495925"/>
              <a:ext cx="2286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5400000">
              <a:off x="3239294" y="5476081"/>
              <a:ext cx="2286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2020094" y="5485606"/>
              <a:ext cx="2286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Rectangle 22"/>
          <p:cNvSpPr/>
          <p:nvPr/>
        </p:nvSpPr>
        <p:spPr>
          <a:xfrm>
            <a:off x="2790825" y="5534025"/>
            <a:ext cx="11430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543050" y="5534025"/>
            <a:ext cx="11430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700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304925" y="5057775"/>
            <a:ext cx="17526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>
                <a:solidFill>
                  <a:srgbClr val="00B050"/>
                </a:solidFill>
              </a:rPr>
              <a:t>nước</a:t>
            </a:r>
            <a:r>
              <a:rPr lang="en-US" sz="1400" b="1" dirty="0" smtClean="0">
                <a:solidFill>
                  <a:srgbClr val="00B050"/>
                </a:solidFill>
              </a:rPr>
              <a:t> </a:t>
            </a:r>
            <a:r>
              <a:rPr lang="en-US" sz="1400" b="1" dirty="0" err="1" smtClean="0">
                <a:solidFill>
                  <a:srgbClr val="00B050"/>
                </a:solidFill>
              </a:rPr>
              <a:t>Văn</a:t>
            </a:r>
            <a:r>
              <a:rPr lang="en-US" sz="1400" b="1" dirty="0" smtClean="0">
                <a:solidFill>
                  <a:srgbClr val="00B050"/>
                </a:solidFill>
              </a:rPr>
              <a:t> Lang</a:t>
            </a:r>
            <a:endParaRPr lang="en-US" sz="1400" b="1" dirty="0">
              <a:solidFill>
                <a:srgbClr val="00B05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85800" y="4343400"/>
            <a:ext cx="7239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 err="1" smtClean="0">
                <a:solidFill>
                  <a:schemeClr val="tx1"/>
                </a:solidFill>
              </a:rPr>
              <a:t>Xác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định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thời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gian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ra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đời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của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nước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Văn</a:t>
            </a:r>
            <a:r>
              <a:rPr lang="en-US" sz="1800" b="1" dirty="0" smtClean="0">
                <a:solidFill>
                  <a:schemeClr val="tx1"/>
                </a:solidFill>
              </a:rPr>
              <a:t> Lang </a:t>
            </a:r>
            <a:r>
              <a:rPr lang="en-US" sz="1800" b="1" dirty="0" err="1" smtClean="0">
                <a:solidFill>
                  <a:schemeClr val="tx1"/>
                </a:solidFill>
              </a:rPr>
              <a:t>trên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trục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thời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gian</a:t>
            </a:r>
            <a:endParaRPr lang="en-US" sz="18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8" grpId="0" animBg="1"/>
      <p:bldP spid="12" grpId="0" animBg="1"/>
      <p:bldP spid="13" grpId="0" animBg="1"/>
      <p:bldP spid="14" grpId="0" animBg="1"/>
      <p:bldP spid="21" grpId="0"/>
      <p:bldP spid="23" grpId="0"/>
      <p:bldP spid="24" grpId="0"/>
      <p:bldP spid="25" grpId="0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8200" y="228600"/>
            <a:ext cx="7772400" cy="533400"/>
          </a:xfrm>
          <a:prstGeom prst="rect">
            <a:avLst/>
          </a:prstGeom>
          <a:solidFill>
            <a:srgbClr val="CCFF66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00FF"/>
                </a:solidFill>
              </a:rPr>
              <a:t>2. </a:t>
            </a:r>
            <a:r>
              <a:rPr lang="en-US" sz="3200" b="1" dirty="0" err="1" smtClean="0">
                <a:solidFill>
                  <a:srgbClr val="0000FF"/>
                </a:solidFill>
              </a:rPr>
              <a:t>Các</a:t>
            </a:r>
            <a:r>
              <a:rPr lang="en-US" sz="3200" b="1" dirty="0" smtClean="0">
                <a:solidFill>
                  <a:srgbClr val="0000FF"/>
                </a:solidFill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</a:rPr>
              <a:t>tầng</a:t>
            </a:r>
            <a:r>
              <a:rPr lang="en-US" sz="3200" b="1" dirty="0" smtClean="0">
                <a:solidFill>
                  <a:srgbClr val="0000FF"/>
                </a:solidFill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</a:rPr>
              <a:t>lớp</a:t>
            </a:r>
            <a:r>
              <a:rPr lang="en-US" sz="3200" b="1" dirty="0" smtClean="0">
                <a:solidFill>
                  <a:srgbClr val="0000FF"/>
                </a:solidFill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</a:rPr>
              <a:t>trong</a:t>
            </a:r>
            <a:r>
              <a:rPr lang="en-US" sz="3200" b="1" dirty="0" smtClean="0">
                <a:solidFill>
                  <a:srgbClr val="0000FF"/>
                </a:solidFill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</a:rPr>
              <a:t>xã</a:t>
            </a:r>
            <a:r>
              <a:rPr lang="en-US" sz="3200" b="1" dirty="0" smtClean="0">
                <a:solidFill>
                  <a:srgbClr val="0000FF"/>
                </a:solidFill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</a:rPr>
              <a:t>hội</a:t>
            </a:r>
            <a:r>
              <a:rPr lang="en-US" sz="3200" b="1" dirty="0" smtClean="0">
                <a:solidFill>
                  <a:srgbClr val="0000FF"/>
                </a:solidFill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</a:rPr>
              <a:t>Văn</a:t>
            </a:r>
            <a:r>
              <a:rPr lang="en-US" sz="3200" b="1" dirty="0" smtClean="0">
                <a:solidFill>
                  <a:srgbClr val="0000FF"/>
                </a:solidFill>
              </a:rPr>
              <a:t> Lang</a:t>
            </a:r>
          </a:p>
        </p:txBody>
      </p:sp>
      <p:sp>
        <p:nvSpPr>
          <p:cNvPr id="4" name="Rectangle 3"/>
          <p:cNvSpPr/>
          <p:nvPr/>
        </p:nvSpPr>
        <p:spPr>
          <a:xfrm>
            <a:off x="228600" y="1524000"/>
            <a:ext cx="8763000" cy="3276600"/>
          </a:xfrm>
          <a:prstGeom prst="rect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b="1" dirty="0" err="1" smtClean="0">
                <a:solidFill>
                  <a:schemeClr val="tx1"/>
                </a:solidFill>
              </a:rPr>
              <a:t>Đứng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đầu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nhà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nước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có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vua</a:t>
            </a:r>
            <a:r>
              <a:rPr lang="en-US" sz="3200" b="1" dirty="0" smtClean="0">
                <a:solidFill>
                  <a:schemeClr val="tx1"/>
                </a:solidFill>
              </a:rPr>
              <a:t>, </a:t>
            </a:r>
            <a:r>
              <a:rPr lang="en-US" sz="3200" b="1" dirty="0" err="1" smtClean="0">
                <a:solidFill>
                  <a:schemeClr val="tx1"/>
                </a:solidFill>
              </a:rPr>
              <a:t>gọi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là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Hùng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Vương</a:t>
            </a:r>
            <a:r>
              <a:rPr lang="en-US" sz="3200" b="1" dirty="0" smtClean="0">
                <a:solidFill>
                  <a:schemeClr val="tx1"/>
                </a:solidFill>
              </a:rPr>
              <a:t>. </a:t>
            </a:r>
            <a:r>
              <a:rPr lang="en-US" sz="3200" b="1" dirty="0" err="1" smtClean="0">
                <a:solidFill>
                  <a:schemeClr val="tx1"/>
                </a:solidFill>
              </a:rPr>
              <a:t>Giúp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vua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Hùng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cai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quản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đất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nước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có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các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lạc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hầu</a:t>
            </a:r>
            <a:r>
              <a:rPr lang="en-US" sz="3200" b="1" dirty="0" smtClean="0">
                <a:solidFill>
                  <a:schemeClr val="tx1"/>
                </a:solidFill>
              </a:rPr>
              <a:t>, </a:t>
            </a:r>
            <a:r>
              <a:rPr lang="en-US" sz="3200" b="1" dirty="0" err="1" smtClean="0">
                <a:solidFill>
                  <a:srgbClr val="FF0000"/>
                </a:solidFill>
              </a:rPr>
              <a:t>lạc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tướng</a:t>
            </a:r>
            <a:r>
              <a:rPr lang="en-US" sz="3200" b="1" dirty="0" smtClean="0">
                <a:solidFill>
                  <a:schemeClr val="tx1"/>
                </a:solidFill>
              </a:rPr>
              <a:t>. </a:t>
            </a:r>
            <a:r>
              <a:rPr lang="en-US" sz="3200" b="1" dirty="0" err="1" smtClean="0">
                <a:solidFill>
                  <a:schemeClr val="tx1"/>
                </a:solidFill>
              </a:rPr>
              <a:t>Vua</a:t>
            </a:r>
            <a:r>
              <a:rPr lang="en-US" sz="3200" b="1" dirty="0" smtClean="0">
                <a:solidFill>
                  <a:schemeClr val="tx1"/>
                </a:solidFill>
              </a:rPr>
              <a:t>, </a:t>
            </a:r>
            <a:r>
              <a:rPr lang="en-US" sz="3200" b="1" dirty="0" err="1" smtClean="0">
                <a:solidFill>
                  <a:schemeClr val="tx1"/>
                </a:solidFill>
              </a:rPr>
              <a:t>lạc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hầu</a:t>
            </a:r>
            <a:r>
              <a:rPr lang="en-US" sz="3200" b="1" dirty="0" smtClean="0">
                <a:solidFill>
                  <a:schemeClr val="tx1"/>
                </a:solidFill>
              </a:rPr>
              <a:t>, </a:t>
            </a:r>
            <a:r>
              <a:rPr lang="en-US" sz="3200" b="1" dirty="0" err="1" smtClean="0">
                <a:solidFill>
                  <a:schemeClr val="tx1"/>
                </a:solidFill>
              </a:rPr>
              <a:t>lạc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tướng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thuộc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tầng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lớp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giàu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có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trong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xã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hội</a:t>
            </a:r>
            <a:r>
              <a:rPr lang="en-US" sz="3200" b="1" dirty="0" smtClean="0">
                <a:solidFill>
                  <a:schemeClr val="tx1"/>
                </a:solidFill>
              </a:rPr>
              <a:t>. </a:t>
            </a:r>
            <a:r>
              <a:rPr lang="en-US" sz="3200" b="1" dirty="0" err="1" smtClean="0">
                <a:solidFill>
                  <a:schemeClr val="tx1"/>
                </a:solidFill>
              </a:rPr>
              <a:t>Dân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thường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thì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được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gọi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là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lạc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dân</a:t>
            </a:r>
            <a:r>
              <a:rPr lang="en-US" sz="3200" b="1" dirty="0" smtClean="0">
                <a:solidFill>
                  <a:schemeClr val="tx1"/>
                </a:solidFill>
              </a:rPr>
              <a:t>, </a:t>
            </a:r>
            <a:r>
              <a:rPr lang="en-US" sz="3200" b="1" dirty="0" err="1" smtClean="0">
                <a:solidFill>
                  <a:schemeClr val="tx1"/>
                </a:solidFill>
              </a:rPr>
              <a:t>tầng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lớp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thấp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kém</a:t>
            </a:r>
            <a:r>
              <a:rPr lang="en-US" sz="3200" b="1" dirty="0" smtClean="0">
                <a:solidFill>
                  <a:schemeClr val="tx1"/>
                </a:solidFill>
              </a:rPr>
              <a:t>, </a:t>
            </a:r>
            <a:r>
              <a:rPr lang="en-US" sz="3200" b="1" dirty="0" err="1" smtClean="0">
                <a:solidFill>
                  <a:schemeClr val="tx1"/>
                </a:solidFill>
              </a:rPr>
              <a:t>nghèo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hèn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nhất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là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nô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tì</a:t>
            </a:r>
            <a:r>
              <a:rPr lang="en-US" sz="3200" b="1" dirty="0" smtClean="0">
                <a:solidFill>
                  <a:schemeClr val="tx1"/>
                </a:solidFill>
              </a:rPr>
              <a:t>.</a:t>
            </a:r>
            <a:endParaRPr lang="en-US" sz="32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381000"/>
            <a:ext cx="8763000" cy="1066800"/>
          </a:xfrm>
          <a:prstGeom prst="rect">
            <a:avLst/>
          </a:prstGeom>
          <a:solidFill>
            <a:srgbClr val="FFCCFF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b="1" dirty="0" err="1" smtClean="0">
                <a:solidFill>
                  <a:schemeClr val="tx1"/>
                </a:solidFill>
              </a:rPr>
              <a:t>Xã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hội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Văn</a:t>
            </a:r>
            <a:r>
              <a:rPr lang="en-US" sz="3200" b="1" dirty="0" smtClean="0">
                <a:solidFill>
                  <a:schemeClr val="tx1"/>
                </a:solidFill>
              </a:rPr>
              <a:t> Lang </a:t>
            </a:r>
            <a:r>
              <a:rPr lang="en-US" sz="3200" b="1" dirty="0" err="1" smtClean="0">
                <a:solidFill>
                  <a:schemeClr val="tx1"/>
                </a:solidFill>
              </a:rPr>
              <a:t>có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những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tầng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lớp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nào</a:t>
            </a:r>
            <a:r>
              <a:rPr lang="en-US" sz="3200" b="1" dirty="0" smtClean="0">
                <a:solidFill>
                  <a:schemeClr val="tx1"/>
                </a:solidFill>
              </a:rPr>
              <a:t> ? </a:t>
            </a:r>
            <a:r>
              <a:rPr lang="en-US" sz="3200" b="1" dirty="0" err="1" smtClean="0">
                <a:solidFill>
                  <a:schemeClr val="tx1"/>
                </a:solidFill>
              </a:rPr>
              <a:t>Em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hãy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vẽ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sơ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đồ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thể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hiện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các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tầng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lớp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đó</a:t>
            </a:r>
            <a:r>
              <a:rPr lang="en-US" sz="3200" b="1" dirty="0" smtClean="0">
                <a:solidFill>
                  <a:schemeClr val="tx1"/>
                </a:solidFill>
              </a:rPr>
              <a:t>. 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57525" y="1714500"/>
            <a:ext cx="2603623" cy="7905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tx1"/>
                </a:solidFill>
              </a:rPr>
              <a:t>Vua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Hùng</a:t>
            </a:r>
            <a:r>
              <a:rPr lang="en-US" sz="4000" b="1" dirty="0" smtClean="0">
                <a:solidFill>
                  <a:schemeClr val="tx1"/>
                </a:solidFill>
              </a:rPr>
              <a:t>  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81200" y="3124200"/>
            <a:ext cx="4754442" cy="7905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tx1"/>
                </a:solidFill>
              </a:rPr>
              <a:t>Lạc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hầu</a:t>
            </a:r>
            <a:r>
              <a:rPr lang="en-US" sz="4000" b="1" dirty="0" smtClean="0">
                <a:solidFill>
                  <a:schemeClr val="tx1"/>
                </a:solidFill>
              </a:rPr>
              <a:t>, </a:t>
            </a:r>
            <a:r>
              <a:rPr lang="en-US" sz="4000" b="1" dirty="0" err="1" smtClean="0">
                <a:solidFill>
                  <a:schemeClr val="tx1"/>
                </a:solidFill>
              </a:rPr>
              <a:t>lạc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tướng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95600" y="4514850"/>
            <a:ext cx="2943226" cy="7905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tx1"/>
                </a:solidFill>
              </a:rPr>
              <a:t>Lạc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dân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62350" y="5943600"/>
            <a:ext cx="1698015" cy="7905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tx1"/>
                </a:solidFill>
              </a:rPr>
              <a:t>Nô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tì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endParaRPr lang="en-US" sz="4000" b="1" dirty="0">
              <a:solidFill>
                <a:schemeClr val="tx1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rot="16200000" flipH="1">
            <a:off x="4042537" y="2815463"/>
            <a:ext cx="609600" cy="787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16200000" flipH="1">
            <a:off x="4061587" y="4206113"/>
            <a:ext cx="609600" cy="787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6200000" flipH="1">
            <a:off x="4099687" y="5615813"/>
            <a:ext cx="609600" cy="787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6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0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4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7.0&quot;&gt;&lt;object type=&quot;1&quot; unique_id=&quot;10001&quot;&gt;&lt;object type=&quot;8&quot; unique_id=&quot;10188&quot;&gt;&lt;/object&gt;&lt;object type=&quot;2&quot; unique_id=&quot;10189&quot;&gt;&lt;object type=&quot;3&quot; unique_id=&quot;10190&quot;&gt;&lt;property id=&quot;20148&quot; value=&quot;5&quot;/&gt;&lt;property id=&quot;20300&quot; value=&quot;Slide 1&quot;/&gt;&lt;property id=&quot;20307&quot; value=&quot;513&quot;/&gt;&lt;/object&gt;&lt;object type=&quot;3&quot; unique_id=&quot;10191&quot;&gt;&lt;property id=&quot;20148&quot; value=&quot;5&quot;/&gt;&lt;property id=&quot;20300&quot; value=&quot;Slide 2&quot;/&gt;&lt;property id=&quot;20307&quot; value=&quot;512&quot;/&gt;&lt;/object&gt;&lt;object type=&quot;3&quot; unique_id=&quot;10192&quot;&gt;&lt;property id=&quot;20148&quot; value=&quot;5&quot;/&gt;&lt;property id=&quot;20300&quot; value=&quot;Slide 3&quot;/&gt;&lt;property id=&quot;20307&quot; value=&quot;295&quot;/&gt;&lt;/object&gt;&lt;object type=&quot;3&quot; unique_id=&quot;10193&quot;&gt;&lt;property id=&quot;20148&quot; value=&quot;5&quot;/&gt;&lt;property id=&quot;20300&quot; value=&quot;Slide 4&quot;/&gt;&lt;property id=&quot;20307&quot; value=&quot;478&quot;/&gt;&lt;/object&gt;&lt;object type=&quot;3&quot; unique_id=&quot;10194&quot;&gt;&lt;property id=&quot;20148&quot; value=&quot;5&quot;/&gt;&lt;property id=&quot;20300&quot; value=&quot;Slide 5&quot;/&gt;&lt;property id=&quot;20307&quot; value=&quot;487&quot;/&gt;&lt;/object&gt;&lt;object type=&quot;3&quot; unique_id=&quot;10195&quot;&gt;&lt;property id=&quot;20148&quot; value=&quot;5&quot;/&gt;&lt;property id=&quot;20300&quot; value=&quot;Slide 6&quot;/&gt;&lt;property id=&quot;20307&quot; value=&quot;493&quot;/&gt;&lt;/object&gt;&lt;object type=&quot;3&quot; unique_id=&quot;10196&quot;&gt;&lt;property id=&quot;20148&quot; value=&quot;5&quot;/&gt;&lt;property id=&quot;20300&quot; value=&quot;Slide 7&quot;/&gt;&lt;property id=&quot;20307&quot; value=&quot;491&quot;/&gt;&lt;/object&gt;&lt;object type=&quot;3&quot; unique_id=&quot;10197&quot;&gt;&lt;property id=&quot;20148&quot; value=&quot;5&quot;/&gt;&lt;property id=&quot;20300&quot; value=&quot;Slide 8&quot;/&gt;&lt;property id=&quot;20307&quot; value=&quot;490&quot;/&gt;&lt;/object&gt;&lt;object type=&quot;3&quot; unique_id=&quot;10198&quot;&gt;&lt;property id=&quot;20148&quot; value=&quot;5&quot;/&gt;&lt;property id=&quot;20300&quot; value=&quot;Slide 9&quot;/&gt;&lt;property id=&quot;20307&quot; value=&quot;492&quot;/&gt;&lt;/object&gt;&lt;object type=&quot;3&quot; unique_id=&quot;10199&quot;&gt;&lt;property id=&quot;20148&quot; value=&quot;5&quot;/&gt;&lt;property id=&quot;20300&quot; value=&quot;Slide 10&quot;/&gt;&lt;property id=&quot;20307&quot; value=&quot;494&quot;/&gt;&lt;/object&gt;&lt;object type=&quot;3&quot; unique_id=&quot;10200&quot;&gt;&lt;property id=&quot;20148&quot; value=&quot;5&quot;/&gt;&lt;property id=&quot;20300&quot; value=&quot;Slide 11&quot;/&gt;&lt;property id=&quot;20307&quot; value=&quot;495&quot;/&gt;&lt;/object&gt;&lt;object type=&quot;3&quot; unique_id=&quot;10201&quot;&gt;&lt;property id=&quot;20148&quot; value=&quot;5&quot;/&gt;&lt;property id=&quot;20300&quot; value=&quot;Slide 12&quot;/&gt;&lt;property id=&quot;20307&quot; value=&quot;496&quot;/&gt;&lt;/object&gt;&lt;object type=&quot;3&quot; unique_id=&quot;10202&quot;&gt;&lt;property id=&quot;20148&quot; value=&quot;5&quot;/&gt;&lt;property id=&quot;20300&quot; value=&quot;Slide 13&quot;/&gt;&lt;property id=&quot;20307&quot; value=&quot;497&quot;/&gt;&lt;/object&gt;&lt;object type=&quot;3&quot; unique_id=&quot;10203&quot;&gt;&lt;property id=&quot;20148&quot; value=&quot;5&quot;/&gt;&lt;property id=&quot;20300&quot; value=&quot;Slide 14&quot;/&gt;&lt;property id=&quot;20307&quot; value=&quot;503&quot;/&gt;&lt;/object&gt;&lt;object type=&quot;3&quot; unique_id=&quot;10204&quot;&gt;&lt;property id=&quot;20148&quot; value=&quot;5&quot;/&gt;&lt;property id=&quot;20300&quot; value=&quot;Slide 15&quot;/&gt;&lt;property id=&quot;20307&quot; value=&quot;504&quot;/&gt;&lt;/object&gt;&lt;object type=&quot;3&quot; unique_id=&quot;10205&quot;&gt;&lt;property id=&quot;20148&quot; value=&quot;5&quot;/&gt;&lt;property id=&quot;20300&quot; value=&quot;Slide 16&quot;/&gt;&lt;property id=&quot;20307&quot; value=&quot;505&quot;/&gt;&lt;/object&gt;&lt;object type=&quot;3&quot; unique_id=&quot;10206&quot;&gt;&lt;property id=&quot;20148&quot; value=&quot;5&quot;/&gt;&lt;property id=&quot;20300&quot; value=&quot;Slide 17&quot;/&gt;&lt;property id=&quot;20307&quot; value=&quot;506&quot;/&gt;&lt;/object&gt;&lt;object type=&quot;3&quot; unique_id=&quot;10207&quot;&gt;&lt;property id=&quot;20148&quot; value=&quot;5&quot;/&gt;&lt;property id=&quot;20300&quot; value=&quot;Slide 18 - &amp;quot;Đời sống vật chất và tinh thần của người Lạc Việt&amp;quot;&quot;/&gt;&lt;property id=&quot;20307&quot; value=&quot;498&quot;/&gt;&lt;/object&gt;&lt;object type=&quot;3&quot; unique_id=&quot;10208&quot;&gt;&lt;property id=&quot;20148&quot; value=&quot;5&quot;/&gt;&lt;property id=&quot;20300&quot; value=&quot;Slide 19&quot;/&gt;&lt;property id=&quot;20307&quot; value=&quot;499&quot;/&gt;&lt;/object&gt;&lt;object type=&quot;3&quot; unique_id=&quot;10209&quot;&gt;&lt;property id=&quot;20148&quot; value=&quot;5&quot;/&gt;&lt;property id=&quot;20300&quot; value=&quot;Slide 20&quot;/&gt;&lt;property id=&quot;20307&quot; value=&quot;500&quot;/&gt;&lt;/object&gt;&lt;object type=&quot;3&quot; unique_id=&quot;10210&quot;&gt;&lt;property id=&quot;20148&quot; value=&quot;5&quot;/&gt;&lt;property id=&quot;20300&quot; value=&quot;Slide 21&quot;/&gt;&lt;property id=&quot;20307&quot; value=&quot;501&quot;/&gt;&lt;/object&gt;&lt;object type=&quot;3&quot; unique_id=&quot;10211&quot;&gt;&lt;property id=&quot;20148&quot; value=&quot;5&quot;/&gt;&lt;property id=&quot;20300&quot; value=&quot;Slide 22&quot;/&gt;&lt;property id=&quot;20307&quot; value=&quot;502&quot;/&gt;&lt;/object&gt;&lt;object type=&quot;3&quot; unique_id=&quot;10212&quot;&gt;&lt;property id=&quot;20148&quot; value=&quot;5&quot;/&gt;&lt;property id=&quot;20300&quot; value=&quot;Slide 23&quot;/&gt;&lt;property id=&quot;20307&quot; value=&quot;507&quot;/&gt;&lt;/object&gt;&lt;object type=&quot;3&quot; unique_id=&quot;10213&quot;&gt;&lt;property id=&quot;20148&quot; value=&quot;5&quot;/&gt;&lt;property id=&quot;20300&quot; value=&quot;Slide 24&quot;/&gt;&lt;property id=&quot;20307&quot; value=&quot;508&quot;/&gt;&lt;/object&gt;&lt;object type=&quot;3&quot; unique_id=&quot;10214&quot;&gt;&lt;property id=&quot;20148&quot; value=&quot;5&quot;/&gt;&lt;property id=&quot;20300&quot; value=&quot;Slide 25&quot;/&gt;&lt;property id=&quot;20307&quot; value=&quot;509&quot;/&gt;&lt;/object&gt;&lt;object type=&quot;3&quot; unique_id=&quot;10215&quot;&gt;&lt;property id=&quot;20148&quot; value=&quot;5&quot;/&gt;&lt;property id=&quot;20300&quot; value=&quot;Slide 26&quot;/&gt;&lt;property id=&quot;20307&quot; value=&quot;51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2589</TotalTime>
  <Words>1065</Words>
  <Application>Microsoft Office PowerPoint</Application>
  <PresentationFormat>On-screen Show (4:3)</PresentationFormat>
  <Paragraphs>89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Đời sống vật chất và tinh thần của người Lạc Việt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AutoBVT</cp:lastModifiedBy>
  <cp:revision>315</cp:revision>
  <dcterms:created xsi:type="dcterms:W3CDTF">2008-10-26T20:54:47Z</dcterms:created>
  <dcterms:modified xsi:type="dcterms:W3CDTF">2017-09-22T06:00:23Z</dcterms:modified>
</cp:coreProperties>
</file>